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9"/>
  </p:handoutMasterIdLst>
  <p:sldIdLst>
    <p:sldId id="256" r:id="rId2"/>
    <p:sldId id="257" r:id="rId3"/>
    <p:sldId id="282" r:id="rId4"/>
    <p:sldId id="258" r:id="rId5"/>
    <p:sldId id="259" r:id="rId6"/>
    <p:sldId id="284" r:id="rId7"/>
    <p:sldId id="260" r:id="rId8"/>
    <p:sldId id="261" r:id="rId9"/>
    <p:sldId id="262" r:id="rId10"/>
    <p:sldId id="265" r:id="rId11"/>
    <p:sldId id="283" r:id="rId12"/>
    <p:sldId id="263" r:id="rId13"/>
    <p:sldId id="264" r:id="rId14"/>
    <p:sldId id="266" r:id="rId15"/>
    <p:sldId id="267" r:id="rId16"/>
    <p:sldId id="268" r:id="rId17"/>
    <p:sldId id="285" r:id="rId18"/>
    <p:sldId id="269" r:id="rId19"/>
    <p:sldId id="270" r:id="rId20"/>
    <p:sldId id="271" r:id="rId21"/>
    <p:sldId id="272" r:id="rId22"/>
    <p:sldId id="273" r:id="rId23"/>
    <p:sldId id="288" r:id="rId24"/>
    <p:sldId id="289" r:id="rId25"/>
    <p:sldId id="292" r:id="rId26"/>
    <p:sldId id="274" r:id="rId27"/>
    <p:sldId id="275" r:id="rId28"/>
    <p:sldId id="287" r:id="rId29"/>
    <p:sldId id="276" r:id="rId30"/>
    <p:sldId id="277" r:id="rId31"/>
    <p:sldId id="290" r:id="rId32"/>
    <p:sldId id="291" r:id="rId33"/>
    <p:sldId id="278" r:id="rId34"/>
    <p:sldId id="279" r:id="rId35"/>
    <p:sldId id="280" r:id="rId36"/>
    <p:sldId id="281" r:id="rId37"/>
    <p:sldId id="286" r:id="rId38"/>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29" autoAdjust="0"/>
  </p:normalViewPr>
  <p:slideViewPr>
    <p:cSldViewPr>
      <p:cViewPr varScale="1">
        <p:scale>
          <a:sx n="107" d="100"/>
          <a:sy n="107" d="100"/>
        </p:scale>
        <p:origin x="-1638"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3750" y="-72"/>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FC31BEC5-C6AB-4B5F-A05D-DBA42A1DA4A7}" type="datetimeFigureOut">
              <a:rPr lang="en-US" smtClean="0"/>
              <a:t>4/29/2013</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ED683E03-9C3B-4511-A9AC-11069029707A}" type="slidenum">
              <a:rPr lang="en-US" smtClean="0"/>
              <a:t>‹#›</a:t>
            </a:fld>
            <a:endParaRPr lang="en-US"/>
          </a:p>
        </p:txBody>
      </p:sp>
    </p:spTree>
    <p:extLst>
      <p:ext uri="{BB962C8B-B14F-4D97-AF65-F5344CB8AC3E}">
        <p14:creationId xmlns:p14="http://schemas.microsoft.com/office/powerpoint/2010/main" val="8588249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1096645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2650476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1887515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266959048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4248807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2474794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3699267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2516269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3684941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1505546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2959041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AFE364-6F98-406B-83EB-0889C84E6454}" type="datetimeFigureOut">
              <a:rPr lang="en-US" smtClean="0"/>
              <a:t>4/29/2013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96D4D-6065-490F-B543-165682EEC887}" type="slidenum">
              <a:rPr lang="en-US" smtClean="0"/>
              <a:t>‹#›</a:t>
            </a:fld>
            <a:endParaRPr lang="en-US" dirty="0"/>
          </a:p>
        </p:txBody>
      </p:sp>
    </p:spTree>
    <p:extLst>
      <p:ext uri="{BB962C8B-B14F-4D97-AF65-F5344CB8AC3E}">
        <p14:creationId xmlns:p14="http://schemas.microsoft.com/office/powerpoint/2010/main" val="3701374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0"/>
            <a:ext cx="7772400" cy="1470025"/>
          </a:xfrm>
        </p:spPr>
        <p:txBody>
          <a:bodyPr/>
          <a:lstStyle/>
          <a:p>
            <a:r>
              <a:rPr lang="en-US" b="1" dirty="0" smtClean="0"/>
              <a:t>“I Am Sorry But We Have to Let You Go”</a:t>
            </a:r>
            <a:endParaRPr lang="en-US" b="1" dirty="0"/>
          </a:p>
        </p:txBody>
      </p:sp>
      <p:sp>
        <p:nvSpPr>
          <p:cNvPr id="3" name="Subtitle 2"/>
          <p:cNvSpPr>
            <a:spLocks noGrp="1"/>
          </p:cNvSpPr>
          <p:nvPr>
            <p:ph type="subTitle" idx="1"/>
          </p:nvPr>
        </p:nvSpPr>
        <p:spPr>
          <a:xfrm>
            <a:off x="1371600" y="4267200"/>
            <a:ext cx="6400800" cy="1752600"/>
          </a:xfrm>
        </p:spPr>
        <p:txBody>
          <a:bodyPr/>
          <a:lstStyle/>
          <a:p>
            <a:r>
              <a:rPr lang="en-US" b="1" dirty="0" smtClean="0"/>
              <a:t>What to Do When You Are Laid Off</a:t>
            </a:r>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0900" y="1066800"/>
            <a:ext cx="7442200" cy="939800"/>
          </a:xfrm>
          <a:prstGeom prst="rect">
            <a:avLst/>
          </a:prstGeom>
        </p:spPr>
      </p:pic>
    </p:spTree>
    <p:extLst>
      <p:ext uri="{BB962C8B-B14F-4D97-AF65-F5344CB8AC3E}">
        <p14:creationId xmlns:p14="http://schemas.microsoft.com/office/powerpoint/2010/main" val="32838770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Notice of Layoff</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33.22</a:t>
            </a:r>
            <a:endParaRPr lang="en-US" dirty="0" smtClean="0"/>
          </a:p>
          <a:p>
            <a:pPr marL="0" indent="0">
              <a:buNone/>
            </a:pPr>
            <a:r>
              <a:rPr lang="en-US" dirty="0" smtClean="0"/>
              <a:t>Except </a:t>
            </a:r>
            <a:r>
              <a:rPr lang="en-US" dirty="0"/>
              <a:t>as provided in Article 13, Appointment, a </a:t>
            </a:r>
            <a:r>
              <a:rPr lang="en-US" b="1" dirty="0"/>
              <a:t>temporary or probationary</a:t>
            </a:r>
            <a:r>
              <a:rPr lang="en-US" dirty="0"/>
              <a:t> employee who is to be laid off shall receive notice of such layoff from the President no later than </a:t>
            </a:r>
            <a:r>
              <a:rPr lang="en-US" b="1" dirty="0"/>
              <a:t>thirty (30) days</a:t>
            </a:r>
            <a:r>
              <a:rPr lang="en-US" dirty="0"/>
              <a:t> before the effective date of layoff.</a:t>
            </a:r>
          </a:p>
          <a:p>
            <a:pPr marL="0" indent="0">
              <a:buNone/>
            </a:pPr>
            <a:r>
              <a:rPr lang="en-US" dirty="0" smtClean="0"/>
              <a:t>33.23</a:t>
            </a:r>
            <a:endParaRPr lang="en-US" dirty="0"/>
          </a:p>
          <a:p>
            <a:pPr marL="0" indent="0">
              <a:buNone/>
            </a:pPr>
            <a:r>
              <a:rPr lang="en-US" dirty="0"/>
              <a:t>A </a:t>
            </a:r>
            <a:r>
              <a:rPr lang="en-US" b="1" dirty="0"/>
              <a:t>permanent employee</a:t>
            </a:r>
            <a:r>
              <a:rPr lang="en-US" dirty="0"/>
              <a:t> who is to be laid off shall receive notice of such layoff from the President no later than </a:t>
            </a:r>
            <a:r>
              <a:rPr lang="en-US" b="1" dirty="0"/>
              <a:t>forty-five (45) days</a:t>
            </a:r>
            <a:r>
              <a:rPr lang="en-US" dirty="0"/>
              <a:t> prior to the effective date of layoff</a:t>
            </a:r>
            <a:r>
              <a:rPr lang="en-US" dirty="0" smtClean="0"/>
              <a:t>.</a:t>
            </a:r>
            <a:endParaRPr lang="en-US" dirty="0"/>
          </a:p>
        </p:txBody>
      </p:sp>
    </p:spTree>
    <p:extLst>
      <p:ext uri="{BB962C8B-B14F-4D97-AF65-F5344CB8AC3E}">
        <p14:creationId xmlns:p14="http://schemas.microsoft.com/office/powerpoint/2010/main" val="2236710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Notice of </a:t>
            </a:r>
            <a:r>
              <a:rPr lang="en-US" b="1" dirty="0" smtClean="0"/>
              <a:t>Layoff cont.</a:t>
            </a:r>
            <a:endParaRPr lang="en-US" dirty="0"/>
          </a:p>
        </p:txBody>
      </p:sp>
      <p:sp>
        <p:nvSpPr>
          <p:cNvPr id="3" name="Content Placeholder 2"/>
          <p:cNvSpPr>
            <a:spLocks noGrp="1"/>
          </p:cNvSpPr>
          <p:nvPr>
            <p:ph idx="1"/>
          </p:nvPr>
        </p:nvSpPr>
        <p:spPr/>
        <p:txBody>
          <a:bodyPr/>
          <a:lstStyle/>
          <a:p>
            <a:pPr marL="0" indent="0">
              <a:buNone/>
            </a:pPr>
            <a:r>
              <a:rPr lang="en-US" sz="2400" dirty="0" smtClean="0"/>
              <a:t>33.24</a:t>
            </a:r>
            <a:endParaRPr lang="en-US" sz="2400" dirty="0"/>
          </a:p>
          <a:p>
            <a:pPr marL="0" indent="0">
              <a:buNone/>
            </a:pPr>
            <a:r>
              <a:rPr lang="en-US" sz="2400" dirty="0"/>
              <a:t>All notices of layoff shall be </a:t>
            </a:r>
            <a:r>
              <a:rPr lang="en-US" sz="2400" b="1" dirty="0"/>
              <a:t>in writing</a:t>
            </a:r>
            <a:r>
              <a:rPr lang="en-US" sz="2400" dirty="0"/>
              <a:t> and mailed by </a:t>
            </a:r>
            <a:r>
              <a:rPr lang="en-US" sz="2400" b="1" dirty="0"/>
              <a:t>certified mail, return receipt requested</a:t>
            </a:r>
            <a:r>
              <a:rPr lang="en-US" sz="2400" dirty="0"/>
              <a:t>, to the employee's </a:t>
            </a:r>
            <a:r>
              <a:rPr lang="en-US" sz="2400" b="1" dirty="0"/>
              <a:t>last known mailing address</a:t>
            </a:r>
            <a:r>
              <a:rPr lang="en-US" sz="2400" dirty="0"/>
              <a:t>.</a:t>
            </a:r>
          </a:p>
          <a:p>
            <a:pPr marL="0" indent="0">
              <a:buNone/>
            </a:pPr>
            <a:endParaRPr lang="en-US" dirty="0"/>
          </a:p>
        </p:txBody>
      </p:sp>
      <p:pic>
        <p:nvPicPr>
          <p:cNvPr id="2050" name="Picture 2" descr="C:\Users\Bernhard Rohrbacher\Dropbox\APC\Training Materials\Layoffs\Images\layoff notice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3140475"/>
            <a:ext cx="5245100" cy="299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051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Order of Layoff Generally</a:t>
            </a:r>
            <a:endParaRPr lang="en-US" b="1"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“Layoff </a:t>
            </a:r>
            <a:r>
              <a:rPr lang="en-US" dirty="0"/>
              <a:t>shall be within classifications determined by the President. Ten (10/12) month, eleven (11/12) month, twelve (12) month and academic year positions with the same class title shall, for the purposes of layoff, be considered a single class. The order of layoff shall be:</a:t>
            </a:r>
          </a:p>
          <a:p>
            <a:pPr marL="0" indent="0">
              <a:buNone/>
            </a:pPr>
            <a:r>
              <a:rPr lang="en-US" dirty="0" smtClean="0"/>
              <a:t>A.	first</a:t>
            </a:r>
            <a:r>
              <a:rPr lang="en-US" dirty="0"/>
              <a:t>, intermittent employees</a:t>
            </a:r>
          </a:p>
          <a:p>
            <a:pPr marL="0" indent="0">
              <a:buNone/>
            </a:pPr>
            <a:r>
              <a:rPr lang="en-US" dirty="0" smtClean="0"/>
              <a:t>B.	second</a:t>
            </a:r>
            <a:r>
              <a:rPr lang="en-US" dirty="0"/>
              <a:t>, temporary employees;</a:t>
            </a:r>
          </a:p>
          <a:p>
            <a:pPr marL="0" indent="0">
              <a:buNone/>
            </a:pPr>
            <a:r>
              <a:rPr lang="en-US" dirty="0" smtClean="0"/>
              <a:t>C.	third</a:t>
            </a:r>
            <a:r>
              <a:rPr lang="en-US" dirty="0"/>
              <a:t>, probationary employees;</a:t>
            </a:r>
          </a:p>
          <a:p>
            <a:pPr marL="0" indent="0">
              <a:buNone/>
            </a:pPr>
            <a:r>
              <a:rPr lang="en-US" dirty="0" smtClean="0"/>
              <a:t>D.	last</a:t>
            </a:r>
            <a:r>
              <a:rPr lang="en-US" dirty="0"/>
              <a:t>, permanent employees.</a:t>
            </a:r>
          </a:p>
          <a:p>
            <a:pPr marL="0" indent="0">
              <a:buNone/>
              <a:tabLst>
                <a:tab pos="7999413" algn="r"/>
              </a:tabLst>
            </a:pPr>
            <a:r>
              <a:rPr lang="en-US" dirty="0"/>
              <a:t>Intermittent employees who perform work on an irregular basis may be excluded from layoff at the discretion of the President</a:t>
            </a:r>
            <a:r>
              <a:rPr lang="en-US" dirty="0" smtClean="0"/>
              <a:t>.”	(Article 33.7)</a:t>
            </a:r>
            <a:endParaRPr lang="en-US" dirty="0"/>
          </a:p>
          <a:p>
            <a:pPr marL="0" indent="0">
              <a:buNone/>
            </a:pPr>
            <a:endParaRPr lang="en-US" dirty="0"/>
          </a:p>
        </p:txBody>
      </p:sp>
    </p:spTree>
    <p:extLst>
      <p:ext uri="{BB962C8B-B14F-4D97-AF65-F5344CB8AC3E}">
        <p14:creationId xmlns:p14="http://schemas.microsoft.com/office/powerpoint/2010/main" val="3488551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Order of Layoff: </a:t>
            </a:r>
            <a:br>
              <a:rPr lang="en-US" b="1" dirty="0" smtClean="0"/>
            </a:br>
            <a:r>
              <a:rPr lang="en-US" b="1" dirty="0" smtClean="0"/>
              <a:t>Temporary &amp; Probationary Employees</a:t>
            </a:r>
            <a:endParaRPr lang="en-US" b="1" dirty="0"/>
          </a:p>
        </p:txBody>
      </p:sp>
      <p:sp>
        <p:nvSpPr>
          <p:cNvPr id="3" name="Content Placeholder 2"/>
          <p:cNvSpPr>
            <a:spLocks noGrp="1"/>
          </p:cNvSpPr>
          <p:nvPr>
            <p:ph idx="1"/>
          </p:nvPr>
        </p:nvSpPr>
        <p:spPr/>
        <p:txBody>
          <a:bodyPr>
            <a:normAutofit fontScale="85000" lnSpcReduction="10000"/>
          </a:bodyPr>
          <a:lstStyle/>
          <a:p>
            <a:pPr marL="0" lvl="0" indent="0">
              <a:buNone/>
            </a:pPr>
            <a:r>
              <a:rPr lang="en-US" b="1" dirty="0" smtClean="0"/>
              <a:t>The order of layoff for temporary and probationary employees in the same classification requires consideration of “specialized skills and competency” and “documentable meritorious service” of each employee.</a:t>
            </a:r>
            <a:endParaRPr lang="en-US" dirty="0" smtClean="0"/>
          </a:p>
          <a:p>
            <a:pPr marL="0" indent="0">
              <a:buNone/>
              <a:tabLst>
                <a:tab pos="7999413" algn="r"/>
              </a:tabLst>
            </a:pPr>
            <a:r>
              <a:rPr lang="en-US" dirty="0" smtClean="0"/>
              <a:t>“</a:t>
            </a:r>
            <a:r>
              <a:rPr lang="en-US" dirty="0"/>
              <a:t>The President shall establish the order of layoff for temporary and probationary employees in a classification by considering only the following factors: [¶] A. specialized skills and competency of the employee in relation to program need; and [¶] B. documentable meritorious service of the employee.”	(Article 33.8)</a:t>
            </a:r>
          </a:p>
        </p:txBody>
      </p:sp>
    </p:spTree>
    <p:extLst>
      <p:ext uri="{BB962C8B-B14F-4D97-AF65-F5344CB8AC3E}">
        <p14:creationId xmlns:p14="http://schemas.microsoft.com/office/powerpoint/2010/main" val="33885252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Permanency for </a:t>
            </a:r>
            <a:br>
              <a:rPr lang="en-US" b="1" dirty="0" smtClean="0"/>
            </a:br>
            <a:r>
              <a:rPr lang="en-US" b="1" dirty="0" smtClean="0"/>
              <a:t>Temporary Employees</a:t>
            </a:r>
            <a:endParaRPr lang="en-US" b="1" dirty="0"/>
          </a:p>
        </p:txBody>
      </p:sp>
      <p:sp>
        <p:nvSpPr>
          <p:cNvPr id="3" name="Content Placeholder 2"/>
          <p:cNvSpPr>
            <a:spLocks noGrp="1"/>
          </p:cNvSpPr>
          <p:nvPr>
            <p:ph idx="1"/>
          </p:nvPr>
        </p:nvSpPr>
        <p:spPr/>
        <p:txBody>
          <a:bodyPr/>
          <a:lstStyle/>
          <a:p>
            <a:pPr marL="0" lvl="0" indent="0" algn="ctr">
              <a:buNone/>
            </a:pPr>
            <a:endParaRPr lang="en-US" b="1" dirty="0" smtClean="0"/>
          </a:p>
          <a:p>
            <a:pPr marL="0" lvl="0" indent="0" algn="ctr">
              <a:buNone/>
            </a:pPr>
            <a:r>
              <a:rPr lang="en-US" b="1" dirty="0" smtClean="0"/>
              <a:t>After four consecutive years as a temporary employee with a timebase of 50% or more, you </a:t>
            </a:r>
            <a:r>
              <a:rPr lang="en-US" b="1" i="1" dirty="0" smtClean="0"/>
              <a:t>must</a:t>
            </a:r>
            <a:r>
              <a:rPr lang="en-US" b="1" dirty="0" smtClean="0"/>
              <a:t> be granted permanency and will then enjoy the greater layoff protections of a permanent employee. </a:t>
            </a:r>
            <a:endParaRPr lang="en-US" dirty="0"/>
          </a:p>
          <a:p>
            <a:pPr marL="0" indent="0" algn="ctr">
              <a:buNone/>
            </a:pPr>
            <a:endParaRPr lang="en-US" dirty="0"/>
          </a:p>
          <a:p>
            <a:pPr marL="0" indent="0" algn="ctr">
              <a:buNone/>
            </a:pPr>
            <a:r>
              <a:rPr lang="en-US" dirty="0"/>
              <a:t>See Articles 13.7 and 13.8 for details.</a:t>
            </a:r>
          </a:p>
        </p:txBody>
      </p:sp>
    </p:spTree>
    <p:extLst>
      <p:ext uri="{BB962C8B-B14F-4D97-AF65-F5344CB8AC3E}">
        <p14:creationId xmlns:p14="http://schemas.microsoft.com/office/powerpoint/2010/main" val="24640303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Permanency for</a:t>
            </a:r>
            <a:br>
              <a:rPr lang="en-US" b="1" dirty="0" smtClean="0"/>
            </a:br>
            <a:r>
              <a:rPr lang="en-US" b="1" dirty="0" smtClean="0"/>
              <a:t>Probationary Employees</a:t>
            </a:r>
            <a:endParaRPr lang="en-US" b="1" dirty="0"/>
          </a:p>
        </p:txBody>
      </p:sp>
      <p:sp>
        <p:nvSpPr>
          <p:cNvPr id="3" name="Content Placeholder 2"/>
          <p:cNvSpPr>
            <a:spLocks noGrp="1"/>
          </p:cNvSpPr>
          <p:nvPr>
            <p:ph idx="1"/>
          </p:nvPr>
        </p:nvSpPr>
        <p:spPr/>
        <p:txBody>
          <a:bodyPr/>
          <a:lstStyle/>
          <a:p>
            <a:pPr marL="0" lvl="0" indent="0" algn="ctr">
              <a:buNone/>
            </a:pPr>
            <a:endParaRPr lang="en-US" b="1" dirty="0"/>
          </a:p>
          <a:p>
            <a:pPr marL="0" lvl="0" indent="0" algn="ctr">
              <a:buNone/>
            </a:pPr>
            <a:r>
              <a:rPr lang="en-US" b="1" dirty="0" smtClean="0"/>
              <a:t>After one year as a probationary employee, you </a:t>
            </a:r>
            <a:r>
              <a:rPr lang="en-US" b="1" i="1" dirty="0" smtClean="0"/>
              <a:t>should</a:t>
            </a:r>
            <a:r>
              <a:rPr lang="en-US" b="1" dirty="0" smtClean="0"/>
              <a:t> be granted permanency and will then enjoy the greater layoff protections of a permanent employee.</a:t>
            </a:r>
            <a:endParaRPr lang="en-US" dirty="0"/>
          </a:p>
          <a:p>
            <a:pPr algn="ctr"/>
            <a:endParaRPr lang="en-US" dirty="0"/>
          </a:p>
          <a:p>
            <a:pPr marL="0" indent="0" algn="ctr">
              <a:buNone/>
            </a:pPr>
            <a:r>
              <a:rPr lang="en-US" dirty="0"/>
              <a:t>See article 14.3 and 14.17 for details.</a:t>
            </a:r>
          </a:p>
          <a:p>
            <a:pPr marL="0" indent="0">
              <a:buNone/>
            </a:pPr>
            <a:endParaRPr lang="en-US" dirty="0"/>
          </a:p>
        </p:txBody>
      </p:sp>
    </p:spTree>
    <p:extLst>
      <p:ext uri="{BB962C8B-B14F-4D97-AF65-F5344CB8AC3E}">
        <p14:creationId xmlns:p14="http://schemas.microsoft.com/office/powerpoint/2010/main" val="27563124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Order of Layoff:</a:t>
            </a:r>
            <a:br>
              <a:rPr lang="en-US" b="1" dirty="0" smtClean="0"/>
            </a:br>
            <a:r>
              <a:rPr lang="en-US" b="1" dirty="0" smtClean="0"/>
              <a:t>Permanent Employees</a:t>
            </a:r>
            <a:endParaRPr lang="en-US" b="1" dirty="0"/>
          </a:p>
        </p:txBody>
      </p:sp>
      <p:sp>
        <p:nvSpPr>
          <p:cNvPr id="3" name="Content Placeholder 2"/>
          <p:cNvSpPr>
            <a:spLocks noGrp="1"/>
          </p:cNvSpPr>
          <p:nvPr>
            <p:ph idx="1"/>
          </p:nvPr>
        </p:nvSpPr>
        <p:spPr/>
        <p:txBody>
          <a:bodyPr>
            <a:noAutofit/>
          </a:bodyPr>
          <a:lstStyle/>
          <a:p>
            <a:pPr marL="514350" lvl="0" indent="-514350">
              <a:spcBef>
                <a:spcPts val="600"/>
              </a:spcBef>
              <a:buNone/>
            </a:pPr>
            <a:r>
              <a:rPr lang="en-US" sz="2000" b="1" dirty="0" smtClean="0"/>
              <a:t>1.	Article </a:t>
            </a:r>
            <a:r>
              <a:rPr lang="en-US" sz="2000" b="1" dirty="0"/>
              <a:t>33.9</a:t>
            </a:r>
            <a:endParaRPr lang="en-US" sz="2000" dirty="0"/>
          </a:p>
          <a:p>
            <a:pPr marL="0" indent="0">
              <a:spcBef>
                <a:spcPts val="600"/>
              </a:spcBef>
              <a:buNone/>
            </a:pPr>
            <a:r>
              <a:rPr lang="en-US" sz="2000" b="1" dirty="0"/>
              <a:t> </a:t>
            </a:r>
            <a:r>
              <a:rPr lang="en-US" sz="2000" dirty="0" smtClean="0"/>
              <a:t>“</a:t>
            </a:r>
            <a:r>
              <a:rPr lang="en-US" sz="2000" dirty="0"/>
              <a:t>The order of layoff for permanent employees in a classification shall be in </a:t>
            </a:r>
            <a:r>
              <a:rPr lang="en-US" sz="2000" b="1" dirty="0"/>
              <a:t>reverse order of seniority</a:t>
            </a:r>
            <a:r>
              <a:rPr lang="en-US" sz="2000" dirty="0"/>
              <a:t>.”</a:t>
            </a:r>
          </a:p>
          <a:p>
            <a:pPr marL="514350" indent="-514350">
              <a:spcBef>
                <a:spcPts val="600"/>
              </a:spcBef>
              <a:buNone/>
            </a:pPr>
            <a:r>
              <a:rPr lang="en-US" sz="2000" b="1" dirty="0"/>
              <a:t> </a:t>
            </a:r>
            <a:r>
              <a:rPr lang="en-US" sz="2000" b="1" dirty="0" smtClean="0"/>
              <a:t>2.	Article </a:t>
            </a:r>
            <a:r>
              <a:rPr lang="en-US" sz="2000" b="1" dirty="0"/>
              <a:t>33.10</a:t>
            </a:r>
            <a:endParaRPr lang="en-US" sz="2000" dirty="0"/>
          </a:p>
          <a:p>
            <a:pPr marL="0" indent="0">
              <a:spcBef>
                <a:spcPts val="600"/>
              </a:spcBef>
              <a:buNone/>
            </a:pPr>
            <a:r>
              <a:rPr lang="en-US" sz="2000" dirty="0" smtClean="0"/>
              <a:t>“</a:t>
            </a:r>
            <a:r>
              <a:rPr lang="en-US" sz="2000" dirty="0"/>
              <a:t>A permanent employee who possesses </a:t>
            </a:r>
            <a:r>
              <a:rPr lang="en-US" sz="2000" b="1" dirty="0"/>
              <a:t>documentable specialized skills </a:t>
            </a:r>
            <a:r>
              <a:rPr lang="en-US" sz="2000" dirty="0"/>
              <a:t>that are </a:t>
            </a:r>
            <a:r>
              <a:rPr lang="en-US" sz="2000" b="1" dirty="0"/>
              <a:t>needed for the program</a:t>
            </a:r>
            <a:r>
              <a:rPr lang="en-US" sz="2000" dirty="0"/>
              <a:t>, </a:t>
            </a:r>
            <a:r>
              <a:rPr lang="en-US" sz="2000" b="1" dirty="0"/>
              <a:t>not possessed by other employees </a:t>
            </a:r>
            <a:r>
              <a:rPr lang="en-US" sz="2000" dirty="0"/>
              <a:t>in classification(s) undergoing layoff, may be excluded by the President from the layoff list.”</a:t>
            </a:r>
          </a:p>
          <a:p>
            <a:pPr marL="514350" indent="-514350">
              <a:spcBef>
                <a:spcPts val="600"/>
              </a:spcBef>
              <a:buNone/>
            </a:pPr>
            <a:r>
              <a:rPr lang="en-US" sz="2000" dirty="0"/>
              <a:t> </a:t>
            </a:r>
            <a:r>
              <a:rPr lang="en-US" sz="2000" b="1" dirty="0" smtClean="0"/>
              <a:t>3.	Articles </a:t>
            </a:r>
            <a:r>
              <a:rPr lang="en-US" sz="2000" b="1" dirty="0" smtClean="0"/>
              <a:t>33.20 </a:t>
            </a:r>
            <a:r>
              <a:rPr lang="en-US" sz="2000" b="1" dirty="0"/>
              <a:t>&amp; </a:t>
            </a:r>
            <a:r>
              <a:rPr lang="en-US" sz="2000" b="1" dirty="0" smtClean="0"/>
              <a:t>33.21 </a:t>
            </a:r>
            <a:endParaRPr lang="en-US" sz="2000" dirty="0"/>
          </a:p>
          <a:p>
            <a:pPr marL="0" indent="0">
              <a:spcBef>
                <a:spcPts val="600"/>
              </a:spcBef>
              <a:buNone/>
            </a:pPr>
            <a:r>
              <a:rPr lang="en-US" sz="2000" dirty="0" smtClean="0"/>
              <a:t>“</a:t>
            </a:r>
            <a:r>
              <a:rPr lang="en-US" sz="2000" dirty="0"/>
              <a:t>A tie exists when two (2) or more permanent employees in a classification undergoing layoff have the same number of seniority points. [¶] The President shall break ties in establishing the layoff order of permanent employees by considering </a:t>
            </a:r>
            <a:r>
              <a:rPr lang="en-US" sz="2000" b="1" dirty="0"/>
              <a:t>documentable specialized skills </a:t>
            </a:r>
            <a:r>
              <a:rPr lang="en-US" sz="2000" dirty="0"/>
              <a:t>and the </a:t>
            </a:r>
            <a:r>
              <a:rPr lang="en-US" sz="2000" b="1" dirty="0"/>
              <a:t>competencies </a:t>
            </a:r>
            <a:r>
              <a:rPr lang="en-US" sz="2000" dirty="0"/>
              <a:t>of the employee</a:t>
            </a:r>
            <a:r>
              <a:rPr lang="en-US" sz="2000" dirty="0" smtClean="0"/>
              <a:t>.”</a:t>
            </a:r>
            <a:endParaRPr lang="en-US" sz="2000" dirty="0"/>
          </a:p>
        </p:txBody>
      </p:sp>
    </p:spTree>
    <p:extLst>
      <p:ext uri="{BB962C8B-B14F-4D97-AF65-F5344CB8AC3E}">
        <p14:creationId xmlns:p14="http://schemas.microsoft.com/office/powerpoint/2010/main" val="8961419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Calculation of Seniority</a:t>
            </a:r>
            <a:endParaRPr lang="en-US" sz="3200" dirty="0"/>
          </a:p>
        </p:txBody>
      </p:sp>
      <p:sp>
        <p:nvSpPr>
          <p:cNvPr id="4" name="Text Placeholder 3"/>
          <p:cNvSpPr>
            <a:spLocks noGrp="1"/>
          </p:cNvSpPr>
          <p:nvPr>
            <p:ph type="body" sz="half" idx="2"/>
          </p:nvPr>
        </p:nvSpPr>
        <p:spPr/>
        <p:txBody>
          <a:bodyPr/>
          <a:lstStyle/>
          <a:p>
            <a:r>
              <a:rPr lang="en-US" sz="2400" dirty="0" smtClean="0"/>
              <a:t>“Seniority” does not mean “hierarchy” as in the picture on the right.  Rather, it means “length of service,” as explained on the following slides</a:t>
            </a:r>
            <a:r>
              <a:rPr lang="en-US" dirty="0" smtClean="0"/>
              <a:t>.</a:t>
            </a:r>
            <a:endParaRPr lang="en-US" dirty="0"/>
          </a:p>
        </p:txBody>
      </p:sp>
      <p:pic>
        <p:nvPicPr>
          <p:cNvPr id="5122" name="Picture 2" descr="C:\Users\Bernhard Rohrbacher\Dropbox\APC\Training Materials\Layoffs\Images\seniority 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03380" y="273049"/>
            <a:ext cx="4607220" cy="6337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13870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Calculation of Seniority </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tabLst>
                <a:tab pos="7999413" algn="r"/>
              </a:tabLst>
            </a:pPr>
            <a:r>
              <a:rPr lang="en-US" dirty="0"/>
              <a:t>“Full-time permanent ten (10/12) month employees, eleven (11/12) month employees, twelve (12) month employees, and academic year employees shall earn </a:t>
            </a:r>
            <a:r>
              <a:rPr lang="en-US" b="1" dirty="0"/>
              <a:t>one (1) seniority point </a:t>
            </a:r>
            <a:r>
              <a:rPr lang="en-US" dirty="0"/>
              <a:t>of service credit in a given class </a:t>
            </a:r>
            <a:r>
              <a:rPr lang="en-US" b="1" dirty="0"/>
              <a:t>for each qualifying month of employment.</a:t>
            </a:r>
            <a:r>
              <a:rPr lang="en-US" dirty="0"/>
              <a:t> Part-time employees holding permanent status shall earn seniority points proportional to the time base served. In no case shall a permanent employee earn more than twelve (12) seniority points per year.”	(Article 33.12)</a:t>
            </a:r>
          </a:p>
        </p:txBody>
      </p:sp>
    </p:spTree>
    <p:extLst>
      <p:ext uri="{BB962C8B-B14F-4D97-AF65-F5344CB8AC3E}">
        <p14:creationId xmlns:p14="http://schemas.microsoft.com/office/powerpoint/2010/main" val="9298227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Calculation of Seniority cont.</a:t>
            </a:r>
            <a:endParaRPr lang="en-US" b="1" dirty="0"/>
          </a:p>
        </p:txBody>
      </p:sp>
      <p:sp>
        <p:nvSpPr>
          <p:cNvPr id="3" name="Content Placeholder 2"/>
          <p:cNvSpPr>
            <a:spLocks noGrp="1"/>
          </p:cNvSpPr>
          <p:nvPr>
            <p:ph idx="1"/>
          </p:nvPr>
        </p:nvSpPr>
        <p:spPr/>
        <p:txBody>
          <a:bodyPr>
            <a:normAutofit fontScale="85000" lnSpcReduction="20000"/>
          </a:bodyPr>
          <a:lstStyle/>
          <a:p>
            <a:pPr marL="0" indent="0">
              <a:buNone/>
              <a:tabLst>
                <a:tab pos="7999413" algn="r"/>
              </a:tabLst>
            </a:pPr>
            <a:r>
              <a:rPr lang="en-US" dirty="0"/>
              <a:t>“For the purpose of computing permanent employee seniority credit, length of service includes </a:t>
            </a:r>
            <a:r>
              <a:rPr lang="en-US" b="1" dirty="0"/>
              <a:t>continuous time served on the campus</a:t>
            </a:r>
            <a:r>
              <a:rPr lang="en-US" dirty="0"/>
              <a:t> as a temporary, probationary or permanent employee and is counted from the date of appointment to the </a:t>
            </a:r>
            <a:r>
              <a:rPr lang="en-US" b="1" dirty="0"/>
              <a:t>current class </a:t>
            </a:r>
            <a:r>
              <a:rPr lang="en-US" dirty="0"/>
              <a:t>held, consistent with provision 33.13 below plus any service in </a:t>
            </a:r>
            <a:r>
              <a:rPr lang="en-US" b="1" dirty="0"/>
              <a:t>classes of equal or higher rank</a:t>
            </a:r>
            <a:r>
              <a:rPr lang="en-US" dirty="0"/>
              <a:t> on the campus which has not been interrupted by a permanent separation. The term "class of </a:t>
            </a:r>
            <a:r>
              <a:rPr lang="en-US" b="1" dirty="0"/>
              <a:t>equal rank</a:t>
            </a:r>
            <a:r>
              <a:rPr lang="en-US" dirty="0"/>
              <a:t>" as used in this Article shall mean a class of </a:t>
            </a:r>
            <a:r>
              <a:rPr lang="en-US" b="1" dirty="0"/>
              <a:t>not more than one-half (1/2) step</a:t>
            </a:r>
            <a:r>
              <a:rPr lang="en-US" dirty="0"/>
              <a:t> (approximately two and one-half (2-1/2) percent</a:t>
            </a:r>
            <a:r>
              <a:rPr lang="en-US" dirty="0" smtClean="0"/>
              <a:t>) . . . </a:t>
            </a:r>
            <a:r>
              <a:rPr lang="en-US" b="1" dirty="0" smtClean="0"/>
              <a:t>below </a:t>
            </a:r>
            <a:r>
              <a:rPr lang="en-US" b="1" dirty="0"/>
              <a:t>the maximum salary of the employee's current class</a:t>
            </a:r>
            <a:r>
              <a:rPr lang="en-US" dirty="0" smtClean="0"/>
              <a:t>.”	</a:t>
            </a:r>
          </a:p>
          <a:p>
            <a:pPr marL="0" indent="0">
              <a:buNone/>
              <a:tabLst>
                <a:tab pos="7999413" algn="r"/>
              </a:tabLst>
            </a:pPr>
            <a:r>
              <a:rPr lang="en-US" dirty="0"/>
              <a:t>	</a:t>
            </a:r>
            <a:r>
              <a:rPr lang="en-US" dirty="0" smtClean="0"/>
              <a:t>(</a:t>
            </a:r>
            <a:r>
              <a:rPr lang="en-US" dirty="0"/>
              <a:t>Article </a:t>
            </a:r>
            <a:r>
              <a:rPr lang="en-US" dirty="0" smtClean="0"/>
              <a:t>33.13)</a:t>
            </a:r>
            <a:endParaRPr lang="en-US" dirty="0"/>
          </a:p>
        </p:txBody>
      </p:sp>
    </p:spTree>
    <p:extLst>
      <p:ext uri="{BB962C8B-B14F-4D97-AF65-F5344CB8AC3E}">
        <p14:creationId xmlns:p14="http://schemas.microsoft.com/office/powerpoint/2010/main" val="3168784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Layoffs Generally</a:t>
            </a:r>
            <a:endParaRPr lang="en-US" b="1" dirty="0"/>
          </a:p>
        </p:txBody>
      </p:sp>
      <p:sp>
        <p:nvSpPr>
          <p:cNvPr id="3" name="Content Placeholder 2"/>
          <p:cNvSpPr>
            <a:spLocks noGrp="1"/>
          </p:cNvSpPr>
          <p:nvPr>
            <p:ph idx="1"/>
          </p:nvPr>
        </p:nvSpPr>
        <p:spPr/>
        <p:txBody>
          <a:bodyPr>
            <a:normAutofit fontScale="92500" lnSpcReduction="20000"/>
          </a:bodyPr>
          <a:lstStyle/>
          <a:p>
            <a:pPr marL="0" indent="0">
              <a:lnSpc>
                <a:spcPct val="110000"/>
              </a:lnSpc>
              <a:spcBef>
                <a:spcPts val="0"/>
              </a:spcBef>
              <a:spcAft>
                <a:spcPts val="1200"/>
              </a:spcAft>
              <a:buNone/>
            </a:pPr>
            <a:r>
              <a:rPr lang="en-US" b="1" dirty="0" smtClean="0"/>
              <a:t>Management generally does not have to bargain with APC about the decision to layoff Unit 4 employees; however, it </a:t>
            </a:r>
            <a:r>
              <a:rPr lang="en-US" b="1" i="1" dirty="0" smtClean="0"/>
              <a:t>must</a:t>
            </a:r>
            <a:r>
              <a:rPr lang="en-US" b="1" dirty="0" smtClean="0"/>
              <a:t> bargain with APC about the impact of that decision on</a:t>
            </a:r>
            <a:r>
              <a:rPr lang="en-US" b="1" i="1" dirty="0" smtClean="0"/>
              <a:t> </a:t>
            </a:r>
            <a:r>
              <a:rPr lang="en-US" b="1" dirty="0" smtClean="0"/>
              <a:t>Unit 4 employees.</a:t>
            </a:r>
          </a:p>
          <a:p>
            <a:pPr marL="0" indent="0">
              <a:lnSpc>
                <a:spcPct val="110000"/>
              </a:lnSpc>
              <a:spcBef>
                <a:spcPts val="0"/>
              </a:spcBef>
              <a:spcAft>
                <a:spcPts val="1200"/>
              </a:spcAft>
              <a:buNone/>
            </a:pPr>
            <a:r>
              <a:rPr lang="en-US" dirty="0" smtClean="0"/>
              <a:t>“[</a:t>
            </a:r>
            <a:r>
              <a:rPr lang="en-US" dirty="0"/>
              <a:t>A] public employer' s decision to implement layoffs is not within the scope of representation, rather, only the effects of a layoff are within scope</a:t>
            </a:r>
            <a:r>
              <a:rPr lang="en-US" dirty="0" smtClean="0"/>
              <a:t>.”</a:t>
            </a:r>
          </a:p>
          <a:p>
            <a:pPr marL="0" indent="0">
              <a:lnSpc>
                <a:spcPct val="110000"/>
              </a:lnSpc>
              <a:spcBef>
                <a:spcPts val="0"/>
              </a:spcBef>
              <a:spcAft>
                <a:spcPts val="1200"/>
              </a:spcAft>
              <a:buNone/>
            </a:pPr>
            <a:r>
              <a:rPr lang="en-US" i="1" dirty="0" smtClean="0"/>
              <a:t>Marin </a:t>
            </a:r>
            <a:r>
              <a:rPr lang="en-US" i="1" dirty="0"/>
              <a:t>County Super. Ct.</a:t>
            </a:r>
            <a:r>
              <a:rPr lang="en-US" dirty="0"/>
              <a:t>, PERB Dec. No. 2216-C (2011)</a:t>
            </a:r>
          </a:p>
        </p:txBody>
      </p:sp>
    </p:spTree>
    <p:extLst>
      <p:ext uri="{BB962C8B-B14F-4D97-AF65-F5344CB8AC3E}">
        <p14:creationId xmlns:p14="http://schemas.microsoft.com/office/powerpoint/2010/main" val="15145698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Calculation of Seniority cont.</a:t>
            </a:r>
            <a:endParaRPr lang="en-US" dirty="0"/>
          </a:p>
        </p:txBody>
      </p:sp>
      <p:sp>
        <p:nvSpPr>
          <p:cNvPr id="3" name="Content Placeholder 2"/>
          <p:cNvSpPr>
            <a:spLocks noGrp="1"/>
          </p:cNvSpPr>
          <p:nvPr>
            <p:ph idx="1"/>
          </p:nvPr>
        </p:nvSpPr>
        <p:spPr/>
        <p:txBody>
          <a:bodyPr>
            <a:normAutofit lnSpcReduction="10000"/>
          </a:bodyPr>
          <a:lstStyle/>
          <a:p>
            <a:pPr marL="0" lvl="0" indent="0">
              <a:buNone/>
            </a:pPr>
            <a:r>
              <a:rPr lang="en-US" b="1" dirty="0" smtClean="0"/>
              <a:t>During certain types of leaves from Unit 4 employment, permanent employees keep earning Unit 4 seniority credit.</a:t>
            </a:r>
            <a:endParaRPr lang="en-US" dirty="0"/>
          </a:p>
          <a:p>
            <a:pPr marL="0" indent="0">
              <a:buNone/>
            </a:pPr>
            <a:endParaRPr lang="en-US" dirty="0"/>
          </a:p>
          <a:p>
            <a:pPr marL="0" indent="0">
              <a:buNone/>
            </a:pPr>
            <a:r>
              <a:rPr lang="en-US" dirty="0"/>
              <a:t>“All time spent in family care, military, disability, loan of an employee to another governmental agency or leave with pay status shall count toward the accumulation of seniority points</a:t>
            </a:r>
            <a:r>
              <a:rPr lang="en-US" dirty="0" smtClean="0"/>
              <a:t>.”</a:t>
            </a:r>
          </a:p>
          <a:p>
            <a:pPr marL="0" indent="0">
              <a:buNone/>
              <a:tabLst>
                <a:tab pos="7999413" algn="r"/>
              </a:tabLst>
            </a:pPr>
            <a:r>
              <a:rPr lang="en-US" dirty="0"/>
              <a:t>	(Article </a:t>
            </a:r>
            <a:r>
              <a:rPr lang="en-US" dirty="0" smtClean="0"/>
              <a:t>33.18)</a:t>
            </a:r>
            <a:endParaRPr lang="en-US" dirty="0"/>
          </a:p>
        </p:txBody>
      </p:sp>
    </p:spTree>
    <p:extLst>
      <p:ext uri="{BB962C8B-B14F-4D97-AF65-F5344CB8AC3E}">
        <p14:creationId xmlns:p14="http://schemas.microsoft.com/office/powerpoint/2010/main" val="7595335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Calculation of Seniority cont.</a:t>
            </a:r>
            <a:endParaRPr lang="en-US" dirty="0"/>
          </a:p>
        </p:txBody>
      </p:sp>
      <p:sp>
        <p:nvSpPr>
          <p:cNvPr id="3" name="Content Placeholder 2"/>
          <p:cNvSpPr>
            <a:spLocks noGrp="1"/>
          </p:cNvSpPr>
          <p:nvPr>
            <p:ph idx="1"/>
          </p:nvPr>
        </p:nvSpPr>
        <p:spPr/>
        <p:txBody>
          <a:bodyPr>
            <a:normAutofit fontScale="85000" lnSpcReduction="20000"/>
          </a:bodyPr>
          <a:lstStyle/>
          <a:p>
            <a:pPr marL="0" lvl="0" indent="0">
              <a:buNone/>
            </a:pPr>
            <a:r>
              <a:rPr lang="en-US" b="1" dirty="0"/>
              <a:t>During other types of leave from Unit 4 employment, permanent employees do </a:t>
            </a:r>
            <a:r>
              <a:rPr lang="en-US" b="1" i="1" dirty="0"/>
              <a:t>not</a:t>
            </a:r>
            <a:r>
              <a:rPr lang="en-US" b="1" dirty="0"/>
              <a:t> keep earning Unit 4 seniority credit; however, such leaves also do </a:t>
            </a:r>
            <a:r>
              <a:rPr lang="en-US" b="1" i="1" dirty="0"/>
              <a:t>not</a:t>
            </a:r>
            <a:r>
              <a:rPr lang="en-US" b="1" dirty="0"/>
              <a:t> constitute a break in service that would extinguish Unit 4 seniority.</a:t>
            </a:r>
            <a:endParaRPr lang="en-US" dirty="0"/>
          </a:p>
          <a:p>
            <a:pPr marL="0" indent="0">
              <a:buNone/>
            </a:pPr>
            <a:r>
              <a:rPr lang="en-US" b="1" dirty="0"/>
              <a:t> </a:t>
            </a:r>
            <a:endParaRPr lang="en-US" dirty="0"/>
          </a:p>
          <a:p>
            <a:pPr marL="514350" lvl="0" indent="-514350">
              <a:buNone/>
            </a:pPr>
            <a:r>
              <a:rPr lang="en-US" b="1" dirty="0" smtClean="0"/>
              <a:t>1.	Article </a:t>
            </a:r>
            <a:r>
              <a:rPr lang="en-US" b="1" dirty="0" smtClean="0"/>
              <a:t>33.18</a:t>
            </a:r>
            <a:endParaRPr lang="en-US" dirty="0"/>
          </a:p>
          <a:p>
            <a:pPr marL="0" indent="0">
              <a:buNone/>
            </a:pPr>
            <a:r>
              <a:rPr lang="en-US" b="1" dirty="0"/>
              <a:t> </a:t>
            </a:r>
            <a:r>
              <a:rPr lang="en-US" dirty="0" smtClean="0"/>
              <a:t>“</a:t>
            </a:r>
            <a:r>
              <a:rPr lang="en-US" dirty="0"/>
              <a:t>All other time spent in leave without pay status, as well as periods of suspension without pay, shall not count toward the accumulation of seniority points; however, such time shall not constitute a break in continuous service.”</a:t>
            </a:r>
          </a:p>
          <a:p>
            <a:pPr marL="0" indent="0">
              <a:buNone/>
            </a:pPr>
            <a:endParaRPr lang="en-US" dirty="0"/>
          </a:p>
        </p:txBody>
      </p:sp>
    </p:spTree>
    <p:extLst>
      <p:ext uri="{BB962C8B-B14F-4D97-AF65-F5344CB8AC3E}">
        <p14:creationId xmlns:p14="http://schemas.microsoft.com/office/powerpoint/2010/main" val="736329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Calculation of Seniority cont.</a:t>
            </a:r>
            <a:endParaRPr lang="en-US" dirty="0"/>
          </a:p>
        </p:txBody>
      </p:sp>
      <p:sp>
        <p:nvSpPr>
          <p:cNvPr id="3" name="Content Placeholder 2"/>
          <p:cNvSpPr>
            <a:spLocks noGrp="1"/>
          </p:cNvSpPr>
          <p:nvPr>
            <p:ph idx="1"/>
          </p:nvPr>
        </p:nvSpPr>
        <p:spPr/>
        <p:txBody>
          <a:bodyPr>
            <a:normAutofit fontScale="85000" lnSpcReduction="20000"/>
          </a:bodyPr>
          <a:lstStyle/>
          <a:p>
            <a:pPr marL="514350" lvl="0" indent="-514350">
              <a:buNone/>
            </a:pPr>
            <a:r>
              <a:rPr lang="en-US" b="1" dirty="0" smtClean="0"/>
              <a:t>2.	Article </a:t>
            </a:r>
            <a:r>
              <a:rPr lang="en-US" b="1" dirty="0" smtClean="0"/>
              <a:t>33.15</a:t>
            </a:r>
            <a:endParaRPr lang="en-US" dirty="0"/>
          </a:p>
          <a:p>
            <a:pPr marL="0" indent="0">
              <a:buNone/>
            </a:pPr>
            <a:r>
              <a:rPr lang="en-US" dirty="0" smtClean="0"/>
              <a:t>“</a:t>
            </a:r>
            <a:r>
              <a:rPr lang="en-US" dirty="0"/>
              <a:t>Service in another bargaining unit does not count for seniority purposes in Unit 4, but it [also] does not count as a break in continuous service for the purposes of retaining previously earned Unit 4 seniority.”</a:t>
            </a:r>
          </a:p>
          <a:p>
            <a:pPr marL="0" indent="0">
              <a:buNone/>
            </a:pPr>
            <a:r>
              <a:rPr lang="en-US" b="1" dirty="0"/>
              <a:t> </a:t>
            </a:r>
            <a:endParaRPr lang="en-US" dirty="0"/>
          </a:p>
          <a:p>
            <a:pPr marL="514350" lvl="0" indent="-514350">
              <a:buNone/>
            </a:pPr>
            <a:r>
              <a:rPr lang="en-US" b="1" dirty="0" smtClean="0"/>
              <a:t>3.	Article </a:t>
            </a:r>
            <a:r>
              <a:rPr lang="en-US" b="1" dirty="0" smtClean="0"/>
              <a:t>33.14</a:t>
            </a:r>
            <a:endParaRPr lang="en-US" dirty="0"/>
          </a:p>
          <a:p>
            <a:pPr marL="0" indent="0">
              <a:buNone/>
            </a:pPr>
            <a:r>
              <a:rPr lang="en-US" dirty="0" smtClean="0"/>
              <a:t>“[</a:t>
            </a:r>
            <a:r>
              <a:rPr lang="en-US" dirty="0"/>
              <a:t>A] Unit 4 employee may be temporarily reassigned to serve in either an MPP or non-represented classification for up </a:t>
            </a:r>
            <a:r>
              <a:rPr lang="en-US" dirty="0" smtClean="0"/>
              <a:t>to </a:t>
            </a:r>
            <a:r>
              <a:rPr lang="en-US" dirty="0"/>
              <a:t>twenty-four (24) months without the employee having a break in in continuous service or losing prior earned seniority points.”</a:t>
            </a:r>
          </a:p>
          <a:p>
            <a:pPr marL="0" indent="0">
              <a:buNone/>
            </a:pPr>
            <a:endParaRPr lang="en-US" dirty="0"/>
          </a:p>
        </p:txBody>
      </p:sp>
    </p:spTree>
    <p:extLst>
      <p:ext uri="{BB962C8B-B14F-4D97-AF65-F5344CB8AC3E}">
        <p14:creationId xmlns:p14="http://schemas.microsoft.com/office/powerpoint/2010/main" val="21794290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Seniority Exercise</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sz="2400" dirty="0" smtClean="0"/>
              <a:t>The Department currently employs three SSP IIAs:</a:t>
            </a:r>
          </a:p>
          <a:p>
            <a:pPr marL="514350" indent="-514350">
              <a:buNone/>
            </a:pPr>
            <a:r>
              <a:rPr lang="en-US" sz="2400" dirty="0" smtClean="0"/>
              <a:t>1.	Anna, who three years ago was hired as an SSP IA and one year ago was promoted to SSP IIA ;</a:t>
            </a:r>
          </a:p>
          <a:p>
            <a:pPr marL="514350" indent="-514350">
              <a:buAutoNum type="arabicPeriod" startAt="2"/>
            </a:pPr>
            <a:r>
              <a:rPr lang="en-US" sz="2400" dirty="0" smtClean="0"/>
              <a:t>Betty, who five years ago was hired as an SSP IIIA at the maximum of that salary range.  Two years ago, she was suspended without pay for one year.  Thereafter, she accepted a demotion to SSP IIA to get out from under her immediate supervisor, whom she blamed for her suspension. </a:t>
            </a:r>
          </a:p>
          <a:p>
            <a:pPr marL="514350" indent="-514350">
              <a:buAutoNum type="arabicPeriod" startAt="2"/>
            </a:pPr>
            <a:r>
              <a:rPr lang="en-US" sz="2400" dirty="0" smtClean="0"/>
              <a:t>Connie, who three years ago was hired as an SSP IIA; </a:t>
            </a:r>
          </a:p>
          <a:p>
            <a:pPr marL="514350" indent="-514350">
              <a:buAutoNum type="arabicPeriod" startAt="2"/>
            </a:pPr>
            <a:r>
              <a:rPr lang="en-US" sz="2400" dirty="0" smtClean="0"/>
              <a:t>Debby, </a:t>
            </a:r>
            <a:r>
              <a:rPr lang="en-US" sz="2400" dirty="0"/>
              <a:t>who two years ago was hired as </a:t>
            </a:r>
            <a:r>
              <a:rPr lang="en-US" sz="2400" dirty="0" smtClean="0"/>
              <a:t>an SSP IIA;</a:t>
            </a:r>
          </a:p>
          <a:p>
            <a:pPr marL="0" indent="0">
              <a:buNone/>
            </a:pPr>
            <a:r>
              <a:rPr lang="en-US" sz="2400" dirty="0" smtClean="0"/>
              <a:t>Who is laid off first?  Second?  Third?  Last? Assume all are 12-months.</a:t>
            </a:r>
            <a:endParaRPr lang="en-US" sz="2400" dirty="0"/>
          </a:p>
        </p:txBody>
      </p:sp>
    </p:spTree>
    <p:extLst>
      <p:ext uri="{BB962C8B-B14F-4D97-AF65-F5344CB8AC3E}">
        <p14:creationId xmlns:p14="http://schemas.microsoft.com/office/powerpoint/2010/main" val="21018499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Seniority Exercise cont.</a:t>
            </a:r>
            <a:endParaRPr lang="en-US" b="1" dirty="0"/>
          </a:p>
        </p:txBody>
      </p:sp>
      <p:sp>
        <p:nvSpPr>
          <p:cNvPr id="3" name="Content Placeholder 2"/>
          <p:cNvSpPr>
            <a:spLocks noGrp="1"/>
          </p:cNvSpPr>
          <p:nvPr>
            <p:ph idx="1"/>
          </p:nvPr>
        </p:nvSpPr>
        <p:spPr/>
        <p:txBody>
          <a:bodyPr>
            <a:normAutofit/>
          </a:bodyPr>
          <a:lstStyle/>
          <a:p>
            <a:pPr marL="514350" indent="-514350">
              <a:buAutoNum type="arabicPeriod"/>
            </a:pPr>
            <a:r>
              <a:rPr lang="en-US" sz="2400" dirty="0" smtClean="0"/>
              <a:t>Anna is laid off first.  She has at most one year of seniority.  Her two years as SSP IA do not count, because that is a class of lower rank, rather than of equal or higher rank.</a:t>
            </a:r>
          </a:p>
          <a:p>
            <a:pPr marL="514350" indent="-514350">
              <a:buAutoNum type="arabicPeriod"/>
            </a:pPr>
            <a:r>
              <a:rPr lang="en-US" sz="2400" dirty="0" smtClean="0"/>
              <a:t>Debby is laid off second.  She has two years of seniority.</a:t>
            </a:r>
          </a:p>
          <a:p>
            <a:pPr marL="514350" indent="-514350">
              <a:buAutoNum type="arabicPeriod"/>
            </a:pPr>
            <a:r>
              <a:rPr lang="en-US" sz="2400" dirty="0" smtClean="0"/>
              <a:t>Connie is laid of third.  She has three years of seniority.</a:t>
            </a:r>
          </a:p>
          <a:p>
            <a:pPr marL="514350" indent="-514350">
              <a:buAutoNum type="arabicPeriod"/>
            </a:pPr>
            <a:r>
              <a:rPr lang="en-US" sz="2400" dirty="0" smtClean="0"/>
              <a:t>Betty is laid off last.  She has four years of seniority.  Her three years as SSP IIIA count because that is a class of higher rank.  Her one-year suspension without pay does not count towards her seniority; however, it also does not constitute a break in service that would extinguish her prior seniority.  Her one year as SSP IIA is added to the three.</a:t>
            </a:r>
          </a:p>
          <a:p>
            <a:pPr marL="514350" indent="-514350">
              <a:buAutoNum type="arabicPeriod"/>
            </a:pPr>
            <a:endParaRPr lang="en-US" sz="2400" dirty="0"/>
          </a:p>
        </p:txBody>
      </p:sp>
    </p:spTree>
    <p:extLst>
      <p:ext uri="{BB962C8B-B14F-4D97-AF65-F5344CB8AC3E}">
        <p14:creationId xmlns:p14="http://schemas.microsoft.com/office/powerpoint/2010/main" val="25394612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Calculation of Seniority cont.</a:t>
            </a:r>
            <a:endParaRPr lang="en-US" b="1" dirty="0"/>
          </a:p>
        </p:txBody>
      </p:sp>
      <p:sp>
        <p:nvSpPr>
          <p:cNvPr id="3" name="Content Placeholder 2"/>
          <p:cNvSpPr>
            <a:spLocks noGrp="1"/>
          </p:cNvSpPr>
          <p:nvPr>
            <p:ph idx="1"/>
          </p:nvPr>
        </p:nvSpPr>
        <p:spPr/>
        <p:txBody>
          <a:bodyPr/>
          <a:lstStyle/>
          <a:p>
            <a:pPr marL="0" indent="0">
              <a:buNone/>
            </a:pPr>
            <a:endParaRPr lang="en-US"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636" y="1371600"/>
            <a:ext cx="8371517" cy="5303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68075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Calculation of Seniority cont.</a:t>
            </a:r>
            <a:endParaRPr lang="en-US" dirty="0"/>
          </a:p>
        </p:txBody>
      </p:sp>
      <p:sp>
        <p:nvSpPr>
          <p:cNvPr id="3" name="Content Placeholder 2"/>
          <p:cNvSpPr>
            <a:spLocks noGrp="1"/>
          </p:cNvSpPr>
          <p:nvPr>
            <p:ph idx="1"/>
          </p:nvPr>
        </p:nvSpPr>
        <p:spPr/>
        <p:txBody>
          <a:bodyPr>
            <a:normAutofit fontScale="70000" lnSpcReduction="20000"/>
          </a:bodyPr>
          <a:lstStyle/>
          <a:p>
            <a:pPr marL="0" lvl="0" indent="0">
              <a:buNone/>
            </a:pPr>
            <a:r>
              <a:rPr lang="en-US" sz="3600" b="1" dirty="0"/>
              <a:t>Permanent separation from union-represented CSU employment or “temporary reappointments” to an MPP or non-represented CSU classification for more than twenty-four months constitutes a break in service that extinguishes Unit 4 seniority, even if the employee later </a:t>
            </a:r>
            <a:r>
              <a:rPr lang="en-US" sz="3600" b="1" dirty="0" smtClean="0"/>
              <a:t>applies for and is hired into a </a:t>
            </a:r>
            <a:r>
              <a:rPr lang="en-US" sz="3600" b="1" dirty="0"/>
              <a:t>Unit 4 </a:t>
            </a:r>
            <a:r>
              <a:rPr lang="en-US" sz="3600" b="1" dirty="0" smtClean="0"/>
              <a:t>position as an outside applicant.</a:t>
            </a:r>
            <a:r>
              <a:rPr lang="en-US" sz="3600" b="1" u="sng" dirty="0" smtClean="0"/>
              <a:t>   </a:t>
            </a:r>
            <a:endParaRPr lang="en-US" sz="3600" dirty="0"/>
          </a:p>
          <a:p>
            <a:pPr marL="0" indent="0">
              <a:buNone/>
            </a:pPr>
            <a:endParaRPr lang="en-US" sz="3600" dirty="0"/>
          </a:p>
          <a:p>
            <a:pPr marL="0" indent="0">
              <a:buNone/>
              <a:tabLst>
                <a:tab pos="7999413" algn="r"/>
              </a:tabLst>
            </a:pPr>
            <a:r>
              <a:rPr lang="en-US" sz="3600" dirty="0"/>
              <a:t>“After twenty-four (24) months [of “temporary reassignment: to an MMP or non-represented classification] there will be a break in continuous service for the purposes of retaining Unit 4 seniority.”	</a:t>
            </a:r>
            <a:r>
              <a:rPr lang="en-US" sz="3600" dirty="0" smtClean="0"/>
              <a:t>(</a:t>
            </a:r>
            <a:r>
              <a:rPr lang="en-US" sz="3600" dirty="0"/>
              <a:t>Article </a:t>
            </a:r>
            <a:r>
              <a:rPr lang="en-US" sz="3600" dirty="0" smtClean="0"/>
              <a:t>33.14)</a:t>
            </a:r>
            <a:endParaRPr lang="en-US" sz="3600" dirty="0"/>
          </a:p>
          <a:p>
            <a:pPr marL="0" indent="0">
              <a:buNone/>
            </a:pPr>
            <a:endParaRPr lang="en-US" dirty="0"/>
          </a:p>
        </p:txBody>
      </p:sp>
    </p:spTree>
    <p:extLst>
      <p:ext uri="{BB962C8B-B14F-4D97-AF65-F5344CB8AC3E}">
        <p14:creationId xmlns:p14="http://schemas.microsoft.com/office/powerpoint/2010/main" val="26080073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Added Job Protection for</a:t>
            </a:r>
            <a:br>
              <a:rPr lang="en-US" sz="4000" b="1" dirty="0" smtClean="0"/>
            </a:br>
            <a:r>
              <a:rPr lang="en-US" sz="4000" b="1" dirty="0" smtClean="0"/>
              <a:t>Probationary &amp; Permanent Employees</a:t>
            </a:r>
            <a:endParaRPr lang="en-US" sz="4000" b="1" dirty="0"/>
          </a:p>
        </p:txBody>
      </p:sp>
      <p:sp>
        <p:nvSpPr>
          <p:cNvPr id="3" name="Content Placeholder 2"/>
          <p:cNvSpPr>
            <a:spLocks noGrp="1"/>
          </p:cNvSpPr>
          <p:nvPr>
            <p:ph idx="1"/>
          </p:nvPr>
        </p:nvSpPr>
        <p:spPr/>
        <p:txBody>
          <a:bodyPr>
            <a:normAutofit fontScale="85000" lnSpcReduction="10000"/>
          </a:bodyPr>
          <a:lstStyle/>
          <a:p>
            <a:pPr marL="0" lvl="0" indent="0">
              <a:buNone/>
            </a:pPr>
            <a:r>
              <a:rPr lang="en-US" b="1" dirty="0" smtClean="0"/>
              <a:t>Probationary and permanent employees can be laid off only if no student assistants performing the same or comparable work remain.</a:t>
            </a:r>
            <a:r>
              <a:rPr lang="en-US" b="1" u="sng" dirty="0" smtClean="0"/>
              <a:t>  </a:t>
            </a:r>
            <a:endParaRPr lang="en-US" dirty="0"/>
          </a:p>
          <a:p>
            <a:pPr marL="0" lvl="0" indent="0">
              <a:buNone/>
            </a:pPr>
            <a:endParaRPr lang="en-US" dirty="0"/>
          </a:p>
          <a:p>
            <a:pPr marL="0" indent="0">
              <a:buNone/>
              <a:tabLst>
                <a:tab pos="7999413" algn="r"/>
              </a:tabLst>
            </a:pPr>
            <a:r>
              <a:rPr lang="en-US" dirty="0"/>
              <a:t>“Student assistants performing work that is the same as, or comparable to, the work performed by a probationary or permanent employee in a classification within an organizational unit undergoing layoff shall be separated prior to laying off any probationary or permanent employee in the classification within the organizational unit undergoing layoff</a:t>
            </a:r>
            <a:r>
              <a:rPr lang="en-US" dirty="0" smtClean="0"/>
              <a:t>.”</a:t>
            </a:r>
            <a:r>
              <a:rPr lang="en-US" dirty="0"/>
              <a:t>	</a:t>
            </a:r>
            <a:r>
              <a:rPr lang="en-US" dirty="0" smtClean="0"/>
              <a:t>(Article 33.5)</a:t>
            </a:r>
            <a:endParaRPr lang="en-US" dirty="0"/>
          </a:p>
        </p:txBody>
      </p:sp>
    </p:spTree>
    <p:extLst>
      <p:ext uri="{BB962C8B-B14F-4D97-AF65-F5344CB8AC3E}">
        <p14:creationId xmlns:p14="http://schemas.microsoft.com/office/powerpoint/2010/main" val="12757946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Problem with Student Employees</a:t>
            </a:r>
            <a:endParaRPr lang="en-US" b="1" dirty="0"/>
          </a:p>
        </p:txBody>
      </p:sp>
      <p:pic>
        <p:nvPicPr>
          <p:cNvPr id="2050" name="Picture 2" descr="C:\Users\Bernhard Rohrbacher\Dropbox\APC\Training Materials\Layoffs\Images\student_employee_ofthe_year_story.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76400" y="1600200"/>
            <a:ext cx="5715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723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“Bumping” Rights for Probationary &amp; Permanent Employees</a:t>
            </a:r>
            <a:endParaRPr lang="en-US" b="1" dirty="0"/>
          </a:p>
        </p:txBody>
      </p:sp>
      <p:sp>
        <p:nvSpPr>
          <p:cNvPr id="3" name="Content Placeholder 2"/>
          <p:cNvSpPr>
            <a:spLocks noGrp="1"/>
          </p:cNvSpPr>
          <p:nvPr>
            <p:ph idx="1"/>
          </p:nvPr>
        </p:nvSpPr>
        <p:spPr/>
        <p:txBody>
          <a:bodyPr>
            <a:normAutofit fontScale="77500" lnSpcReduction="20000"/>
          </a:bodyPr>
          <a:lstStyle/>
          <a:p>
            <a:pPr marL="514350" lvl="0" indent="-514350">
              <a:buNone/>
            </a:pPr>
            <a:r>
              <a:rPr lang="en-US" b="1" dirty="0" smtClean="0"/>
              <a:t>1.	Article </a:t>
            </a:r>
            <a:r>
              <a:rPr lang="en-US" b="1" dirty="0" smtClean="0"/>
              <a:t>33.26</a:t>
            </a:r>
            <a:endParaRPr lang="en-US" dirty="0"/>
          </a:p>
          <a:p>
            <a:pPr marL="0" indent="0">
              <a:buNone/>
            </a:pPr>
            <a:r>
              <a:rPr lang="en-US" dirty="0" smtClean="0"/>
              <a:t>“</a:t>
            </a:r>
            <a:r>
              <a:rPr lang="en-US" dirty="0"/>
              <a:t>A permanent or probationary employee who has received a notice of layoff may elect to be transferred or demoted to </a:t>
            </a:r>
            <a:r>
              <a:rPr lang="en-US" b="1" dirty="0"/>
              <a:t>any classification in which he/she has served as a permanent employee</a:t>
            </a:r>
            <a:r>
              <a:rPr lang="en-US" dirty="0"/>
              <a:t> during the period preceding the layoff, provided . . . there has been </a:t>
            </a:r>
            <a:r>
              <a:rPr lang="en-US" b="1" dirty="0"/>
              <a:t>no break in service</a:t>
            </a:r>
            <a:r>
              <a:rPr lang="en-US" dirty="0"/>
              <a:t>[] and the employee is </a:t>
            </a:r>
            <a:r>
              <a:rPr lang="en-US" b="1" dirty="0"/>
              <a:t>currently qualified</a:t>
            </a:r>
            <a:r>
              <a:rPr lang="en-US" dirty="0"/>
              <a:t> for the position.”</a:t>
            </a:r>
          </a:p>
          <a:p>
            <a:pPr marL="0" indent="0">
              <a:buNone/>
            </a:pPr>
            <a:r>
              <a:rPr lang="en-US" b="1" dirty="0"/>
              <a:t> </a:t>
            </a:r>
            <a:endParaRPr lang="en-US" dirty="0"/>
          </a:p>
          <a:p>
            <a:pPr marL="514350" lvl="0" indent="-514350">
              <a:buNone/>
            </a:pPr>
            <a:r>
              <a:rPr lang="en-US" b="1" dirty="0" smtClean="0"/>
              <a:t>2.	Article </a:t>
            </a:r>
            <a:r>
              <a:rPr lang="en-US" b="1" dirty="0" smtClean="0"/>
              <a:t>33.27</a:t>
            </a:r>
            <a:endParaRPr lang="en-US" dirty="0"/>
          </a:p>
          <a:p>
            <a:pPr marL="0" indent="0">
              <a:buNone/>
            </a:pPr>
            <a:r>
              <a:rPr lang="en-US" dirty="0"/>
              <a:t> </a:t>
            </a:r>
            <a:r>
              <a:rPr lang="en-US" dirty="0" smtClean="0"/>
              <a:t>“</a:t>
            </a:r>
            <a:r>
              <a:rPr lang="en-US" dirty="0"/>
              <a:t>In order to elect the options in provisions . . . </a:t>
            </a:r>
            <a:r>
              <a:rPr lang="en-US" dirty="0" smtClean="0"/>
              <a:t>33.26 </a:t>
            </a:r>
            <a:r>
              <a:rPr lang="en-US" dirty="0"/>
              <a:t>above, an employee must notify the campus Human Resources Office in writing </a:t>
            </a:r>
            <a:r>
              <a:rPr lang="en-US" b="1" dirty="0"/>
              <a:t>not later than seven (7) </a:t>
            </a:r>
            <a:r>
              <a:rPr lang="en-US" dirty="0"/>
              <a:t>days after receiving the notice of layoff.”</a:t>
            </a:r>
          </a:p>
          <a:p>
            <a:pPr marL="0" indent="0">
              <a:buNone/>
            </a:pPr>
            <a:endParaRPr lang="en-US" dirty="0"/>
          </a:p>
        </p:txBody>
      </p:sp>
    </p:spTree>
    <p:extLst>
      <p:ext uri="{BB962C8B-B14F-4D97-AF65-F5344CB8AC3E}">
        <p14:creationId xmlns:p14="http://schemas.microsoft.com/office/powerpoint/2010/main" val="2891956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Layoffs Generally</a:t>
            </a:r>
            <a:endParaRPr lang="en-US" dirty="0"/>
          </a:p>
        </p:txBody>
      </p:sp>
      <p:pic>
        <p:nvPicPr>
          <p:cNvPr id="1026" name="Picture 2" descr="C:\Users\Bernhard Rohrbacher\Dropbox\APC\Training Materials\Layoffs\Images\productivity.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00200" y="1371600"/>
            <a:ext cx="5943600" cy="48651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06258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“Bumping” Rights cont.</a:t>
            </a:r>
            <a:endParaRPr lang="en-US" b="1" dirty="0"/>
          </a:p>
        </p:txBody>
      </p:sp>
      <p:sp>
        <p:nvSpPr>
          <p:cNvPr id="3" name="Content Placeholder 2"/>
          <p:cNvSpPr>
            <a:spLocks noGrp="1"/>
          </p:cNvSpPr>
          <p:nvPr>
            <p:ph idx="1"/>
          </p:nvPr>
        </p:nvSpPr>
        <p:spPr/>
        <p:txBody>
          <a:bodyPr/>
          <a:lstStyle/>
          <a:p>
            <a:pPr marL="4403725" lvl="0" indent="-515938">
              <a:buNone/>
            </a:pPr>
            <a:r>
              <a:rPr lang="en-US" sz="2800" b="1" dirty="0" smtClean="0"/>
              <a:t>3.	Article </a:t>
            </a:r>
            <a:r>
              <a:rPr lang="en-US" sz="2800" b="1" dirty="0" smtClean="0"/>
              <a:t>33.28</a:t>
            </a:r>
            <a:endParaRPr lang="en-US" sz="2800" dirty="0"/>
          </a:p>
          <a:p>
            <a:pPr marL="3887788" indent="0">
              <a:buNone/>
            </a:pPr>
            <a:r>
              <a:rPr lang="en-US" sz="2800" b="1" dirty="0"/>
              <a:t> </a:t>
            </a:r>
            <a:r>
              <a:rPr lang="en-US" sz="2800" dirty="0" smtClean="0"/>
              <a:t>“</a:t>
            </a:r>
            <a:r>
              <a:rPr lang="en-US" sz="2800" dirty="0"/>
              <a:t>An employee replaced by the demotion or transfer of an employee who has received a notice of layoff shall have the same [transfer and bumping] rights as outlined in provisions </a:t>
            </a:r>
            <a:r>
              <a:rPr lang="en-US" sz="2800" dirty="0" smtClean="0"/>
              <a:t>. . .</a:t>
            </a:r>
            <a:r>
              <a:rPr lang="en-US" sz="2800" dirty="0" smtClean="0"/>
              <a:t> 33.26 </a:t>
            </a:r>
            <a:r>
              <a:rPr lang="en-US" sz="2800" dirty="0"/>
              <a:t>above of this Article</a:t>
            </a:r>
            <a:r>
              <a:rPr lang="en-US" sz="2800" dirty="0" smtClean="0"/>
              <a:t>.”</a:t>
            </a:r>
            <a:endParaRPr lang="en-US" sz="2800" dirty="0"/>
          </a:p>
          <a:p>
            <a:pPr marL="0" indent="0">
              <a:buNone/>
            </a:pPr>
            <a:endParaRPr lang="en-US" dirty="0"/>
          </a:p>
        </p:txBody>
      </p:sp>
      <p:pic>
        <p:nvPicPr>
          <p:cNvPr id="7170" name="Picture 2" descr="C:\Users\Bernhard Rohrbacher\Dropbox\APC\Training Materials\Layoffs\Images\itchyscratchy.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509768" y="5562600"/>
            <a:ext cx="1333500" cy="9906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Bernhard Rohrbacher\Dropbox\APC\Training Materials\Layoffs\Images\bumper__car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752600"/>
            <a:ext cx="3124200" cy="4201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1244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“Bumping” Rights Exercise</a:t>
            </a:r>
            <a:endParaRPr lang="en-US" b="1" dirty="0"/>
          </a:p>
        </p:txBody>
      </p:sp>
      <p:sp>
        <p:nvSpPr>
          <p:cNvPr id="3" name="Content Placeholder 2"/>
          <p:cNvSpPr>
            <a:spLocks noGrp="1"/>
          </p:cNvSpPr>
          <p:nvPr>
            <p:ph idx="1"/>
          </p:nvPr>
        </p:nvSpPr>
        <p:spPr/>
        <p:txBody>
          <a:bodyPr>
            <a:normAutofit/>
          </a:bodyPr>
          <a:lstStyle/>
          <a:p>
            <a:pPr marL="0" indent="0">
              <a:buNone/>
            </a:pPr>
            <a:r>
              <a:rPr lang="en-US" sz="2800" dirty="0" smtClean="0"/>
              <a:t>Assume the facts described in the “Seniority Exercise” we discussed earlier.  Assume further that the Department currently also employs an SSP IA, Edie, who was hired into that position a year ago.  If Anna, Connie, Debby, and Betty have all been laid off, does this additional assumption change something for any of them?</a:t>
            </a:r>
            <a:endParaRPr lang="en-US" sz="2800" dirty="0"/>
          </a:p>
        </p:txBody>
      </p:sp>
    </p:spTree>
    <p:extLst>
      <p:ext uri="{BB962C8B-B14F-4D97-AF65-F5344CB8AC3E}">
        <p14:creationId xmlns:p14="http://schemas.microsoft.com/office/powerpoint/2010/main" val="21491029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“Bumping” Rights </a:t>
            </a:r>
            <a:r>
              <a:rPr lang="en-US" b="1" dirty="0" smtClean="0"/>
              <a:t>Exercise cont.</a:t>
            </a:r>
            <a:endParaRPr lang="en-US" dirty="0"/>
          </a:p>
        </p:txBody>
      </p:sp>
      <p:sp>
        <p:nvSpPr>
          <p:cNvPr id="3" name="Content Placeholder 2"/>
          <p:cNvSpPr>
            <a:spLocks noGrp="1"/>
          </p:cNvSpPr>
          <p:nvPr>
            <p:ph idx="1"/>
          </p:nvPr>
        </p:nvSpPr>
        <p:spPr/>
        <p:txBody>
          <a:bodyPr>
            <a:normAutofit/>
          </a:bodyPr>
          <a:lstStyle/>
          <a:p>
            <a:pPr marL="0" indent="0">
              <a:buNone/>
            </a:pPr>
            <a:r>
              <a:rPr lang="en-US" sz="2800" b="1" dirty="0" smtClean="0"/>
              <a:t>Yes:</a:t>
            </a:r>
            <a:r>
              <a:rPr lang="en-US" sz="2800" dirty="0" smtClean="0"/>
              <a:t>  </a:t>
            </a:r>
          </a:p>
          <a:p>
            <a:pPr marL="514350" indent="-514350">
              <a:buAutoNum type="arabicPeriod"/>
              <a:tabLst>
                <a:tab pos="514350" algn="l"/>
              </a:tabLst>
            </a:pPr>
            <a:r>
              <a:rPr lang="en-US" sz="2800" dirty="0" smtClean="0"/>
              <a:t>Anna has at least two years (and possibly three years) of seniority as SSP IA.</a:t>
            </a:r>
          </a:p>
          <a:p>
            <a:pPr marL="514350" indent="-514350">
              <a:buAutoNum type="arabicPeriod"/>
              <a:tabLst>
                <a:tab pos="514350" algn="l"/>
              </a:tabLst>
            </a:pPr>
            <a:r>
              <a:rPr lang="en-US" sz="2800" dirty="0" smtClean="0"/>
              <a:t>Edie has at most one year of seniority as SSP IA.</a:t>
            </a:r>
          </a:p>
          <a:p>
            <a:pPr marL="514350" indent="-514350">
              <a:buAutoNum type="arabicPeriod"/>
              <a:tabLst>
                <a:tab pos="514350" algn="l"/>
              </a:tabLst>
            </a:pPr>
            <a:r>
              <a:rPr lang="en-US" sz="2800" dirty="0" smtClean="0"/>
              <a:t>Therefore, Anna </a:t>
            </a:r>
            <a:r>
              <a:rPr lang="en-US" sz="2800" dirty="0"/>
              <a:t>can “bump” Edie out of her SSP </a:t>
            </a:r>
            <a:r>
              <a:rPr lang="en-US" sz="2800" dirty="0" smtClean="0"/>
              <a:t>IA </a:t>
            </a:r>
            <a:r>
              <a:rPr lang="en-US" sz="2800" dirty="0"/>
              <a:t>position, </a:t>
            </a:r>
            <a:r>
              <a:rPr lang="en-US" sz="2800"/>
              <a:t>if </a:t>
            </a:r>
            <a:r>
              <a:rPr lang="en-US" sz="2800" smtClean="0"/>
              <a:t>Anna </a:t>
            </a:r>
            <a:r>
              <a:rPr lang="en-US" sz="2800" dirty="0"/>
              <a:t>is still qualified for that </a:t>
            </a:r>
            <a:r>
              <a:rPr lang="en-US" sz="2800" dirty="0" smtClean="0"/>
              <a:t>position. </a:t>
            </a:r>
            <a:endParaRPr lang="en-US" sz="2800" dirty="0"/>
          </a:p>
        </p:txBody>
      </p:sp>
    </p:spTree>
    <p:extLst>
      <p:ext uri="{BB962C8B-B14F-4D97-AF65-F5344CB8AC3E}">
        <p14:creationId xmlns:p14="http://schemas.microsoft.com/office/powerpoint/2010/main" val="17711402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“Transfer” Rights for Permanent Employees</a:t>
            </a:r>
            <a:endParaRPr lang="en-US" b="1" dirty="0"/>
          </a:p>
        </p:txBody>
      </p:sp>
      <p:sp>
        <p:nvSpPr>
          <p:cNvPr id="3" name="Content Placeholder 2"/>
          <p:cNvSpPr>
            <a:spLocks noGrp="1"/>
          </p:cNvSpPr>
          <p:nvPr>
            <p:ph idx="1"/>
          </p:nvPr>
        </p:nvSpPr>
        <p:spPr/>
        <p:txBody>
          <a:bodyPr>
            <a:normAutofit fontScale="85000" lnSpcReduction="20000"/>
          </a:bodyPr>
          <a:lstStyle/>
          <a:p>
            <a:pPr marL="514350" lvl="0" indent="-514350">
              <a:buNone/>
            </a:pPr>
            <a:r>
              <a:rPr lang="en-US" b="1" dirty="0" smtClean="0"/>
              <a:t>1.	Article </a:t>
            </a:r>
            <a:r>
              <a:rPr lang="en-US" b="1" dirty="0" smtClean="0"/>
              <a:t>33.25</a:t>
            </a:r>
            <a:endParaRPr lang="en-US" dirty="0"/>
          </a:p>
          <a:p>
            <a:pPr marL="0" indent="0">
              <a:buNone/>
            </a:pPr>
            <a:r>
              <a:rPr lang="en-US" b="1" dirty="0"/>
              <a:t> </a:t>
            </a:r>
            <a:r>
              <a:rPr lang="en-US" dirty="0" smtClean="0"/>
              <a:t>“</a:t>
            </a:r>
            <a:r>
              <a:rPr lang="en-US" dirty="0"/>
              <a:t>A permanent employee who has received a notice of layoff may exercise his/her right to elect transfer to </a:t>
            </a:r>
            <a:r>
              <a:rPr lang="en-US" b="1" dirty="0"/>
              <a:t>any vacancy</a:t>
            </a:r>
            <a:r>
              <a:rPr lang="en-US" dirty="0"/>
              <a:t> on the campus in the bargaining unit for which he/she is </a:t>
            </a:r>
            <a:r>
              <a:rPr lang="en-US" b="1" dirty="0"/>
              <a:t>currently qualified</a:t>
            </a:r>
            <a:r>
              <a:rPr lang="en-US" dirty="0"/>
              <a:t>. Such qualifications shall be determined in the normal manner. When two (2) or more such permanent employees elect transfer to the same vacancy in accordance with this provision, the employee to be transferred shall be selected on the basis of any of the following factors: [¶] A. specialized skills and competencies of the employee; and [¶] B. documented meritorious service of the employee.”</a:t>
            </a:r>
          </a:p>
          <a:p>
            <a:pPr marL="0" indent="0">
              <a:buNone/>
            </a:pPr>
            <a:endParaRPr lang="en-US" dirty="0"/>
          </a:p>
        </p:txBody>
      </p:sp>
    </p:spTree>
    <p:extLst>
      <p:ext uri="{BB962C8B-B14F-4D97-AF65-F5344CB8AC3E}">
        <p14:creationId xmlns:p14="http://schemas.microsoft.com/office/powerpoint/2010/main" val="6632491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“Transfer” Rights cont.</a:t>
            </a:r>
            <a:endParaRPr lang="en-US" b="1" dirty="0"/>
          </a:p>
        </p:txBody>
      </p:sp>
      <p:sp>
        <p:nvSpPr>
          <p:cNvPr id="3" name="Content Placeholder 2"/>
          <p:cNvSpPr>
            <a:spLocks noGrp="1"/>
          </p:cNvSpPr>
          <p:nvPr>
            <p:ph idx="1"/>
          </p:nvPr>
        </p:nvSpPr>
        <p:spPr/>
        <p:txBody>
          <a:bodyPr/>
          <a:lstStyle/>
          <a:p>
            <a:pPr marL="514350" lvl="0" indent="-514350">
              <a:buNone/>
            </a:pPr>
            <a:r>
              <a:rPr lang="en-US" b="1" dirty="0" smtClean="0"/>
              <a:t>2.	Article </a:t>
            </a:r>
            <a:r>
              <a:rPr lang="en-US" b="1" dirty="0" smtClean="0"/>
              <a:t>33.27</a:t>
            </a:r>
            <a:endParaRPr lang="en-US" dirty="0"/>
          </a:p>
          <a:p>
            <a:pPr marL="0" indent="0">
              <a:buNone/>
            </a:pPr>
            <a:r>
              <a:rPr lang="en-US" dirty="0" smtClean="0"/>
              <a:t>“</a:t>
            </a:r>
            <a:r>
              <a:rPr lang="en-US" dirty="0"/>
              <a:t>In order to elect the options in provisions </a:t>
            </a:r>
            <a:r>
              <a:rPr lang="en-US" dirty="0" smtClean="0"/>
              <a:t>33.25 </a:t>
            </a:r>
            <a:r>
              <a:rPr lang="en-US" dirty="0"/>
              <a:t>. . . above, an employee must notify the campus Human Resources Office in writing </a:t>
            </a:r>
            <a:r>
              <a:rPr lang="en-US" b="1" dirty="0"/>
              <a:t>not later than seven (7) days</a:t>
            </a:r>
            <a:r>
              <a:rPr lang="en-US" dirty="0"/>
              <a:t> after receiving the notice of layoff</a:t>
            </a:r>
            <a:r>
              <a:rPr lang="en-US" dirty="0" smtClean="0"/>
              <a:t>.”</a:t>
            </a:r>
            <a:endParaRPr lang="en-US" dirty="0"/>
          </a:p>
        </p:txBody>
      </p:sp>
    </p:spTree>
    <p:extLst>
      <p:ext uri="{BB962C8B-B14F-4D97-AF65-F5344CB8AC3E}">
        <p14:creationId xmlns:p14="http://schemas.microsoft.com/office/powerpoint/2010/main" val="2220151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“Reemployment” Rights for Permanent Employees</a:t>
            </a:r>
            <a:endParaRPr lang="en-US" b="1" dirty="0"/>
          </a:p>
        </p:txBody>
      </p:sp>
      <p:sp>
        <p:nvSpPr>
          <p:cNvPr id="3" name="Content Placeholder 2"/>
          <p:cNvSpPr>
            <a:spLocks noGrp="1"/>
          </p:cNvSpPr>
          <p:nvPr>
            <p:ph idx="1"/>
          </p:nvPr>
        </p:nvSpPr>
        <p:spPr/>
        <p:txBody>
          <a:bodyPr>
            <a:normAutofit/>
          </a:bodyPr>
          <a:lstStyle/>
          <a:p>
            <a:pPr marL="514350" lvl="0" indent="-514350">
              <a:buNone/>
            </a:pPr>
            <a:r>
              <a:rPr lang="en-US" b="1" dirty="0" smtClean="0"/>
              <a:t>1.	Article </a:t>
            </a:r>
            <a:r>
              <a:rPr lang="en-US" b="1" dirty="0" smtClean="0"/>
              <a:t>38.30</a:t>
            </a:r>
            <a:endParaRPr lang="en-US" dirty="0"/>
          </a:p>
          <a:p>
            <a:pPr marL="0" indent="0">
              <a:buNone/>
            </a:pPr>
            <a:r>
              <a:rPr lang="en-US" dirty="0"/>
              <a:t>“The name of a laid off permanent employee shall be entered on a reemployment list by class in order of seniority. A name may remain on a reemployment list for </a:t>
            </a:r>
            <a:r>
              <a:rPr lang="en-US" b="1" dirty="0"/>
              <a:t>five (5) years</a:t>
            </a:r>
            <a:r>
              <a:rPr lang="en-US" dirty="0"/>
              <a:t>. It is the obligation of the laid off person to notify the campus of address change</a:t>
            </a:r>
            <a:r>
              <a:rPr lang="en-US" dirty="0" smtClean="0"/>
              <a:t>.”</a:t>
            </a:r>
            <a:r>
              <a:rPr lang="en-US" b="1" dirty="0"/>
              <a:t> </a:t>
            </a:r>
            <a:endParaRPr lang="en-US" dirty="0"/>
          </a:p>
          <a:p>
            <a:pPr marL="0" indent="0">
              <a:buNone/>
            </a:pPr>
            <a:endParaRPr lang="en-US" dirty="0"/>
          </a:p>
        </p:txBody>
      </p:sp>
    </p:spTree>
    <p:extLst>
      <p:ext uri="{BB962C8B-B14F-4D97-AF65-F5344CB8AC3E}">
        <p14:creationId xmlns:p14="http://schemas.microsoft.com/office/powerpoint/2010/main" val="4270125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“Reemployment” Rights cont.</a:t>
            </a:r>
            <a:endParaRPr lang="en-US" b="1" dirty="0"/>
          </a:p>
        </p:txBody>
      </p:sp>
      <p:sp>
        <p:nvSpPr>
          <p:cNvPr id="3" name="Content Placeholder 2"/>
          <p:cNvSpPr>
            <a:spLocks noGrp="1"/>
          </p:cNvSpPr>
          <p:nvPr>
            <p:ph idx="1"/>
          </p:nvPr>
        </p:nvSpPr>
        <p:spPr/>
        <p:txBody>
          <a:bodyPr>
            <a:normAutofit fontScale="92500" lnSpcReduction="10000"/>
          </a:bodyPr>
          <a:lstStyle/>
          <a:p>
            <a:pPr marL="514350" lvl="0" indent="-514350">
              <a:buNone/>
            </a:pPr>
            <a:r>
              <a:rPr lang="en-US" b="1" dirty="0" smtClean="0"/>
              <a:t>2.	Article </a:t>
            </a:r>
            <a:r>
              <a:rPr lang="en-US" b="1" dirty="0" smtClean="0"/>
              <a:t>38.31</a:t>
            </a:r>
            <a:endParaRPr lang="en-US" dirty="0"/>
          </a:p>
          <a:p>
            <a:pPr marL="0" indent="0">
              <a:buNone/>
            </a:pPr>
            <a:r>
              <a:rPr lang="en-US" dirty="0"/>
              <a:t>“Position vacancies in a class for which there are names of </a:t>
            </a:r>
            <a:r>
              <a:rPr lang="en-US" b="1" dirty="0"/>
              <a:t>qualified</a:t>
            </a:r>
            <a:r>
              <a:rPr lang="en-US" dirty="0"/>
              <a:t> individuals on the reemployment list shall not be filled without first making an offer of reemployment to those on the list. If any individual on the reemployment list declines two (2) such offers, he/she waives his/her reemployment rights. An individual on a reemployment list may request inactive status for up to one (1) year.” </a:t>
            </a:r>
          </a:p>
          <a:p>
            <a:pPr marL="0" indent="0">
              <a:buNone/>
            </a:pPr>
            <a:endParaRPr lang="en-US" dirty="0"/>
          </a:p>
        </p:txBody>
      </p:sp>
    </p:spTree>
    <p:extLst>
      <p:ext uri="{BB962C8B-B14F-4D97-AF65-F5344CB8AC3E}">
        <p14:creationId xmlns:p14="http://schemas.microsoft.com/office/powerpoint/2010/main" val="4637126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Closing Thought</a:t>
            </a:r>
            <a:endParaRPr lang="en-US" b="1" dirty="0"/>
          </a:p>
        </p:txBody>
      </p:sp>
      <p:pic>
        <p:nvPicPr>
          <p:cNvPr id="6146" name="Picture 2" descr="C:\Users\Bernhard Rohrbacher\Dropbox\APC\Training Materials\Layoffs\Images\idle-layoff-309.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00200" y="1676400"/>
            <a:ext cx="5953682" cy="4405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4566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Layoffs </a:t>
            </a:r>
            <a:r>
              <a:rPr lang="en-US" b="1" dirty="0" smtClean="0"/>
              <a:t>Generally cont.</a:t>
            </a:r>
            <a:endParaRPr lang="en-US" dirty="0"/>
          </a:p>
        </p:txBody>
      </p:sp>
      <p:sp>
        <p:nvSpPr>
          <p:cNvPr id="3" name="Content Placeholder 2"/>
          <p:cNvSpPr>
            <a:spLocks noGrp="1"/>
          </p:cNvSpPr>
          <p:nvPr>
            <p:ph idx="1"/>
          </p:nvPr>
        </p:nvSpPr>
        <p:spPr/>
        <p:txBody>
          <a:bodyPr/>
          <a:lstStyle/>
          <a:p>
            <a:pPr marL="0" lvl="0" indent="0">
              <a:buNone/>
            </a:pPr>
            <a:r>
              <a:rPr lang="en-US" b="1" dirty="0" smtClean="0"/>
              <a:t>The decision to lay off Unit 4 employees generally cannot be challenged in a grievance; however, a violation of the layoff procedures </a:t>
            </a:r>
            <a:r>
              <a:rPr lang="en-US" b="1" i="1" dirty="0" smtClean="0"/>
              <a:t>can</a:t>
            </a:r>
            <a:r>
              <a:rPr lang="en-US" b="1" dirty="0" smtClean="0"/>
              <a:t> be challenged in a grievance.</a:t>
            </a:r>
          </a:p>
          <a:p>
            <a:pPr marL="0" lvl="0" indent="0">
              <a:buNone/>
              <a:tabLst>
                <a:tab pos="7999413" algn="r"/>
              </a:tabLst>
            </a:pPr>
            <a:r>
              <a:rPr lang="en-US" dirty="0"/>
              <a:t>“When the President determines that a layoff is necessary on a campus because of a lack of work or lack of funds, the following procedures shall apply.”	(Article 33.1)</a:t>
            </a:r>
            <a:endParaRPr lang="en-US" dirty="0" smtClean="0"/>
          </a:p>
          <a:p>
            <a:pPr marL="0" indent="0">
              <a:buNone/>
            </a:pPr>
            <a:endParaRPr lang="en-US" dirty="0"/>
          </a:p>
        </p:txBody>
      </p:sp>
    </p:spTree>
    <p:extLst>
      <p:ext uri="{BB962C8B-B14F-4D97-AF65-F5344CB8AC3E}">
        <p14:creationId xmlns:p14="http://schemas.microsoft.com/office/powerpoint/2010/main" val="26089591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Layoffs </a:t>
            </a:r>
            <a:r>
              <a:rPr lang="en-US" b="1" dirty="0" smtClean="0"/>
              <a:t>Generally cont.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Management </a:t>
            </a:r>
            <a:r>
              <a:rPr lang="en-US" b="1" i="1" dirty="0" smtClean="0"/>
              <a:t>cannot</a:t>
            </a:r>
            <a:r>
              <a:rPr lang="en-US" b="1" dirty="0" smtClean="0"/>
              <a:t> layoff Unit 4 employees and, at the same time, rely more heavily on student assistants and administrators to perform Unit 4 work.</a:t>
            </a:r>
          </a:p>
          <a:p>
            <a:pPr marL="0" indent="0">
              <a:buNone/>
              <a:tabLst>
                <a:tab pos="7999413" algn="r"/>
              </a:tabLst>
            </a:pPr>
            <a:r>
              <a:rPr lang="en-US" dirty="0"/>
              <a:t>“When the CSU determines that there </a:t>
            </a:r>
            <a:r>
              <a:rPr lang="en-US" dirty="0" smtClean="0"/>
              <a:t>is a </a:t>
            </a:r>
            <a:r>
              <a:rPr lang="en-US" dirty="0"/>
              <a:t>need for implementation of any procedures in Article 33, Layoff, the number of student assistant hours and the number of administrators shall not be increased for the purpose of performing bargaining unit work.”	(Article 33.6)</a:t>
            </a:r>
          </a:p>
        </p:txBody>
      </p:sp>
    </p:spTree>
    <p:extLst>
      <p:ext uri="{BB962C8B-B14F-4D97-AF65-F5344CB8AC3E}">
        <p14:creationId xmlns:p14="http://schemas.microsoft.com/office/powerpoint/2010/main" val="11579080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Layoffs Generally cont.</a:t>
            </a:r>
            <a:endParaRPr lang="en-US" sz="2800" dirty="0"/>
          </a:p>
        </p:txBody>
      </p:sp>
      <p:sp>
        <p:nvSpPr>
          <p:cNvPr id="4" name="Text Placeholder 3"/>
          <p:cNvSpPr>
            <a:spLocks noGrp="1"/>
          </p:cNvSpPr>
          <p:nvPr>
            <p:ph type="body" sz="half" idx="2"/>
          </p:nvPr>
        </p:nvSpPr>
        <p:spPr/>
        <p:txBody>
          <a:bodyPr/>
          <a:lstStyle/>
          <a:p>
            <a:r>
              <a:rPr lang="en-US" sz="2400" dirty="0" smtClean="0"/>
              <a:t>They can look, but they can’t touch.</a:t>
            </a:r>
            <a:endParaRPr lang="en-US" sz="2400" dirty="0"/>
          </a:p>
        </p:txBody>
      </p:sp>
      <p:pic>
        <p:nvPicPr>
          <p:cNvPr id="4098" name="Picture 2" descr="C:\Users\Bernhard Rohrbacher\Dropbox\APC\Training Materials\Layoffs\Images\management.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11612" y="342105"/>
            <a:ext cx="4598988" cy="62008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60493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NOT a “Layoff”?</a:t>
            </a:r>
            <a:endParaRPr lang="en-US" b="1" dirty="0"/>
          </a:p>
        </p:txBody>
      </p:sp>
      <p:sp>
        <p:nvSpPr>
          <p:cNvPr id="3" name="Content Placeholder 2"/>
          <p:cNvSpPr>
            <a:spLocks noGrp="1"/>
          </p:cNvSpPr>
          <p:nvPr>
            <p:ph idx="1"/>
          </p:nvPr>
        </p:nvSpPr>
        <p:spPr/>
        <p:txBody>
          <a:bodyPr>
            <a:normAutofit fontScale="85000" lnSpcReduction="10000"/>
          </a:bodyPr>
          <a:lstStyle/>
          <a:p>
            <a:pPr marL="514350" indent="-514350">
              <a:buAutoNum type="arabicPeriod"/>
            </a:pPr>
            <a:r>
              <a:rPr lang="en-US" b="1" dirty="0" smtClean="0"/>
              <a:t>Non-Renewal of Temporary Appointments</a:t>
            </a:r>
          </a:p>
          <a:p>
            <a:pPr marL="1030288" lvl="0" indent="-515938">
              <a:buNone/>
            </a:pPr>
            <a:r>
              <a:rPr lang="en-US" b="1" dirty="0" smtClean="0"/>
              <a:t>a.	Article </a:t>
            </a:r>
            <a:r>
              <a:rPr lang="en-US" b="1" dirty="0"/>
              <a:t>13.6</a:t>
            </a:r>
            <a:endParaRPr lang="en-US" dirty="0"/>
          </a:p>
          <a:p>
            <a:pPr marL="0" indent="0">
              <a:buNone/>
            </a:pPr>
            <a:r>
              <a:rPr lang="en-US" dirty="0" smtClean="0"/>
              <a:t>“</a:t>
            </a:r>
            <a:r>
              <a:rPr lang="en-US" dirty="0"/>
              <a:t>Temporary appointments shall specify in writing the expiration date of the appointment  . . . . Temporary appointments automatically expire at the end of the period stated and do not establish consideration for subsequent appointments or any further appointment rights except as provided for in this Article.”</a:t>
            </a:r>
          </a:p>
          <a:p>
            <a:pPr marL="1030288" indent="-515938">
              <a:buNone/>
            </a:pPr>
            <a:r>
              <a:rPr lang="en-US" b="1" dirty="0" smtClean="0"/>
              <a:t>b.	Article </a:t>
            </a:r>
            <a:r>
              <a:rPr lang="en-US" b="1" dirty="0"/>
              <a:t>33.7</a:t>
            </a:r>
            <a:endParaRPr lang="en-US" dirty="0"/>
          </a:p>
          <a:p>
            <a:pPr marL="0" indent="0">
              <a:buNone/>
            </a:pPr>
            <a:r>
              <a:rPr lang="en-US" dirty="0" smtClean="0"/>
              <a:t>“</a:t>
            </a:r>
            <a:r>
              <a:rPr lang="en-US" dirty="0"/>
              <a:t>Non-reappointment of a[] temporary employee does not constitute a layoff.”</a:t>
            </a:r>
          </a:p>
          <a:p>
            <a:pPr marL="0" indent="0">
              <a:buNone/>
            </a:pPr>
            <a:endParaRPr lang="en-US" b="1" dirty="0"/>
          </a:p>
        </p:txBody>
      </p:sp>
    </p:spTree>
    <p:extLst>
      <p:ext uri="{BB962C8B-B14F-4D97-AF65-F5344CB8AC3E}">
        <p14:creationId xmlns:p14="http://schemas.microsoft.com/office/powerpoint/2010/main" val="324849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NOT a “Layoff</a:t>
            </a:r>
            <a:r>
              <a:rPr lang="en-US" b="1" dirty="0" smtClean="0"/>
              <a:t>” cont.</a:t>
            </a:r>
            <a:endParaRPr lang="en-US" dirty="0"/>
          </a:p>
        </p:txBody>
      </p:sp>
      <p:sp>
        <p:nvSpPr>
          <p:cNvPr id="3" name="Content Placeholder 2"/>
          <p:cNvSpPr>
            <a:spLocks noGrp="1"/>
          </p:cNvSpPr>
          <p:nvPr>
            <p:ph idx="1"/>
          </p:nvPr>
        </p:nvSpPr>
        <p:spPr/>
        <p:txBody>
          <a:bodyPr/>
          <a:lstStyle/>
          <a:p>
            <a:pPr marL="514350" indent="-514350">
              <a:buAutoNum type="arabicPeriod" startAt="2"/>
            </a:pPr>
            <a:r>
              <a:rPr lang="en-US" b="1" dirty="0" smtClean="0"/>
              <a:t>“Early Separation” from Temporary Appointments</a:t>
            </a:r>
          </a:p>
          <a:p>
            <a:pPr marL="0" indent="0">
              <a:buNone/>
            </a:pPr>
            <a:r>
              <a:rPr lang="en-US" dirty="0"/>
              <a:t>“Temporary appointments shall specify in writing . . . that the appointment may expire prior to that date. Such an early separation shall normally require a ten (10) day notification.”  </a:t>
            </a:r>
            <a:endParaRPr lang="en-US" dirty="0" smtClean="0"/>
          </a:p>
          <a:p>
            <a:pPr marL="0" indent="0">
              <a:buNone/>
              <a:tabLst>
                <a:tab pos="7999413" algn="r"/>
              </a:tabLst>
            </a:pPr>
            <a:r>
              <a:rPr lang="en-US" dirty="0"/>
              <a:t>	</a:t>
            </a:r>
            <a:r>
              <a:rPr lang="en-US" dirty="0" smtClean="0"/>
              <a:t>(</a:t>
            </a:r>
            <a:r>
              <a:rPr lang="en-US" dirty="0"/>
              <a:t>Article 13.6)</a:t>
            </a:r>
            <a:endParaRPr lang="en-US" b="1" dirty="0"/>
          </a:p>
        </p:txBody>
      </p:sp>
    </p:spTree>
    <p:extLst>
      <p:ext uri="{BB962C8B-B14F-4D97-AF65-F5344CB8AC3E}">
        <p14:creationId xmlns:p14="http://schemas.microsoft.com/office/powerpoint/2010/main" val="35812534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NOT a “Layoff</a:t>
            </a:r>
            <a:r>
              <a:rPr lang="en-US" b="1" dirty="0" smtClean="0"/>
              <a:t>” cont.</a:t>
            </a:r>
            <a:endParaRPr lang="en-US" dirty="0"/>
          </a:p>
        </p:txBody>
      </p:sp>
      <p:sp>
        <p:nvSpPr>
          <p:cNvPr id="3" name="Content Placeholder 2"/>
          <p:cNvSpPr>
            <a:spLocks noGrp="1"/>
          </p:cNvSpPr>
          <p:nvPr>
            <p:ph idx="1"/>
          </p:nvPr>
        </p:nvSpPr>
        <p:spPr/>
        <p:txBody>
          <a:bodyPr/>
          <a:lstStyle/>
          <a:p>
            <a:pPr marL="514350" indent="-514350">
              <a:buAutoNum type="arabicPeriod" startAt="3"/>
            </a:pPr>
            <a:r>
              <a:rPr lang="en-US" b="1" dirty="0" smtClean="0"/>
              <a:t>“Rejection” During Probation</a:t>
            </a:r>
          </a:p>
          <a:p>
            <a:pPr marL="0" indent="0">
              <a:buNone/>
            </a:pPr>
            <a:r>
              <a:rPr lang="en-US" dirty="0"/>
              <a:t>“A probationary employee may be separated from service at any time by the President upon written notice of rejection during probation. The employee should normally be given not less than three (3) weeks notice of rejection during probation.”</a:t>
            </a:r>
          </a:p>
          <a:p>
            <a:pPr marL="0" indent="0">
              <a:buNone/>
              <a:tabLst>
                <a:tab pos="8043863" algn="r"/>
              </a:tabLst>
            </a:pPr>
            <a:r>
              <a:rPr lang="en-US" dirty="0"/>
              <a:t>	</a:t>
            </a:r>
            <a:r>
              <a:rPr lang="en-US" dirty="0" smtClean="0"/>
              <a:t>(</a:t>
            </a:r>
            <a:r>
              <a:rPr lang="en-US" dirty="0"/>
              <a:t>Article 14.16.A)</a:t>
            </a:r>
            <a:endParaRPr lang="en-US" b="1" dirty="0"/>
          </a:p>
        </p:txBody>
      </p:sp>
    </p:spTree>
    <p:extLst>
      <p:ext uri="{BB962C8B-B14F-4D97-AF65-F5344CB8AC3E}">
        <p14:creationId xmlns:p14="http://schemas.microsoft.com/office/powerpoint/2010/main" val="23632260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39806</TotalTime>
  <Words>1621</Words>
  <Application>Microsoft Office PowerPoint</Application>
  <PresentationFormat>On-screen Show (4:3)</PresentationFormat>
  <Paragraphs>138</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“I Am Sorry But We Have to Let You Go”</vt:lpstr>
      <vt:lpstr>Layoffs Generally</vt:lpstr>
      <vt:lpstr>Layoffs Generally</vt:lpstr>
      <vt:lpstr>Layoffs Generally cont.</vt:lpstr>
      <vt:lpstr>Layoffs Generally cont.</vt:lpstr>
      <vt:lpstr>Layoffs Generally cont.</vt:lpstr>
      <vt:lpstr>What Is NOT a “Layoff”?</vt:lpstr>
      <vt:lpstr>What Is NOT a “Layoff” cont.</vt:lpstr>
      <vt:lpstr>What Is NOT a “Layoff” cont.</vt:lpstr>
      <vt:lpstr>Notice of Layoff</vt:lpstr>
      <vt:lpstr>Notice of Layoff cont.</vt:lpstr>
      <vt:lpstr>Order of Layoff Generally</vt:lpstr>
      <vt:lpstr>Order of Layoff:  Temporary &amp; Probationary Employees</vt:lpstr>
      <vt:lpstr>Permanency for  Temporary Employees</vt:lpstr>
      <vt:lpstr>Permanency for Probationary Employees</vt:lpstr>
      <vt:lpstr>Order of Layoff: Permanent Employees</vt:lpstr>
      <vt:lpstr>Calculation of Seniority</vt:lpstr>
      <vt:lpstr>Calculation of Seniority </vt:lpstr>
      <vt:lpstr>Calculation of Seniority cont.</vt:lpstr>
      <vt:lpstr>Calculation of Seniority cont.</vt:lpstr>
      <vt:lpstr>Calculation of Seniority cont.</vt:lpstr>
      <vt:lpstr>Calculation of Seniority cont.</vt:lpstr>
      <vt:lpstr>Seniority Exercise</vt:lpstr>
      <vt:lpstr>Seniority Exercise cont.</vt:lpstr>
      <vt:lpstr>Calculation of Seniority cont.</vt:lpstr>
      <vt:lpstr>Calculation of Seniority cont.</vt:lpstr>
      <vt:lpstr>Added Job Protection for Probationary &amp; Permanent Employees</vt:lpstr>
      <vt:lpstr>The Problem with Student Employees</vt:lpstr>
      <vt:lpstr>“Bumping” Rights for Probationary &amp; Permanent Employees</vt:lpstr>
      <vt:lpstr>“Bumping” Rights cont.</vt:lpstr>
      <vt:lpstr>“Bumping” Rights Exercise</vt:lpstr>
      <vt:lpstr>“Bumping” Rights Exercise cont.</vt:lpstr>
      <vt:lpstr>“Transfer” Rights for Permanent Employees</vt:lpstr>
      <vt:lpstr>“Transfer” Rights cont.</vt:lpstr>
      <vt:lpstr>“Reemployment” Rights for Permanent Employees</vt:lpstr>
      <vt:lpstr>“Reemployment” Rights cont.</vt:lpstr>
      <vt:lpstr>Closing Thought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Bernhard Rohrbacher</dc:creator>
  <cp:lastModifiedBy>Bernhard Rohrbacher</cp:lastModifiedBy>
  <cp:revision>120</cp:revision>
  <cp:lastPrinted>2012-11-02T23:49:03Z</cp:lastPrinted>
  <dcterms:created xsi:type="dcterms:W3CDTF">2012-04-12T00:34:44Z</dcterms:created>
  <dcterms:modified xsi:type="dcterms:W3CDTF">2013-04-29T23:34:33Z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