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87" r:id="rId3"/>
    <p:sldId id="296" r:id="rId4"/>
    <p:sldId id="297" r:id="rId5"/>
    <p:sldId id="298" r:id="rId6"/>
    <p:sldId id="288" r:id="rId7"/>
    <p:sldId id="299" r:id="rId8"/>
    <p:sldId id="300" r:id="rId9"/>
    <p:sldId id="301" r:id="rId10"/>
    <p:sldId id="289" r:id="rId11"/>
    <p:sldId id="302" r:id="rId12"/>
    <p:sldId id="319" r:id="rId13"/>
    <p:sldId id="304" r:id="rId14"/>
    <p:sldId id="305" r:id="rId15"/>
    <p:sldId id="306" r:id="rId16"/>
    <p:sldId id="307" r:id="rId17"/>
    <p:sldId id="308" r:id="rId18"/>
    <p:sldId id="309" r:id="rId19"/>
    <p:sldId id="310" r:id="rId20"/>
    <p:sldId id="311" r:id="rId21"/>
    <p:sldId id="293" r:id="rId22"/>
    <p:sldId id="312" r:id="rId23"/>
    <p:sldId id="316" r:id="rId24"/>
    <p:sldId id="314" r:id="rId25"/>
    <p:sldId id="315" r:id="rId26"/>
    <p:sldId id="317" r:id="rId27"/>
    <p:sldId id="318" r:id="rId28"/>
    <p:sldId id="291" r:id="rId29"/>
    <p:sldId id="258" r:id="rId30"/>
    <p:sldId id="259" r:id="rId31"/>
    <p:sldId id="292" r:id="rId32"/>
    <p:sldId id="263" r:id="rId33"/>
    <p:sldId id="264" r:id="rId34"/>
    <p:sldId id="265" r:id="rId35"/>
    <p:sldId id="266" r:id="rId36"/>
    <p:sldId id="270" r:id="rId37"/>
    <p:sldId id="267" r:id="rId38"/>
    <p:sldId id="268" r:id="rId39"/>
    <p:sldId id="269" r:id="rId40"/>
    <p:sldId id="271" r:id="rId41"/>
    <p:sldId id="272" r:id="rId42"/>
    <p:sldId id="273" r:id="rId43"/>
    <p:sldId id="286" r:id="rId4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4629" autoAdjust="0"/>
  </p:normalViewPr>
  <p:slideViewPr>
    <p:cSldViewPr>
      <p:cViewPr varScale="1">
        <p:scale>
          <a:sx n="97" d="100"/>
          <a:sy n="97" d="100"/>
        </p:scale>
        <p:origin x="-176" y="-9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750"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179C4655-DEB4-40FE-84C7-7CEB34B01273}" type="datetimeFigureOut">
              <a:rPr lang="en-US" smtClean="0"/>
              <a:t>1/30/15</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2C2629C6-4AB1-4A9D-B563-1A3941580024}" type="slidenum">
              <a:rPr lang="en-US" smtClean="0"/>
              <a:t>‹#›</a:t>
            </a:fld>
            <a:endParaRPr lang="en-US" dirty="0"/>
          </a:p>
        </p:txBody>
      </p:sp>
    </p:spTree>
    <p:extLst>
      <p:ext uri="{BB962C8B-B14F-4D97-AF65-F5344CB8AC3E}">
        <p14:creationId xmlns:p14="http://schemas.microsoft.com/office/powerpoint/2010/main" val="288474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B621CB81-2295-44BF-B0F0-F185C46F15C1}" type="datetimeFigureOut">
              <a:rPr lang="en-US" smtClean="0"/>
              <a:t>1/30/15</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7EF3DD9F-CD26-40DE-8A78-1DC14B9A59E6}" type="slidenum">
              <a:rPr lang="en-US" smtClean="0"/>
              <a:t>‹#›</a:t>
            </a:fld>
            <a:endParaRPr lang="en-US" dirty="0"/>
          </a:p>
        </p:txBody>
      </p:sp>
    </p:spTree>
    <p:extLst>
      <p:ext uri="{BB962C8B-B14F-4D97-AF65-F5344CB8AC3E}">
        <p14:creationId xmlns:p14="http://schemas.microsoft.com/office/powerpoint/2010/main" val="403475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C62FD9-C468-438C-BA6D-094E52469070}" type="datetimeFigureOut">
              <a:rPr lang="en-US" smtClean="0"/>
              <a:t>1/30/15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4EC93-F574-44EB-B49A-C7A7ED821970}" type="slidenum">
              <a:rPr lang="en-US" smtClean="0"/>
              <a:t>‹#›</a:t>
            </a:fld>
            <a:endParaRPr lang="en-US" dirty="0"/>
          </a:p>
        </p:txBody>
      </p:sp>
    </p:spTree>
    <p:extLst>
      <p:ext uri="{BB962C8B-B14F-4D97-AF65-F5344CB8AC3E}">
        <p14:creationId xmlns:p14="http://schemas.microsoft.com/office/powerpoint/2010/main" val="66784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62FD9-C468-438C-BA6D-094E52469070}" type="datetimeFigureOut">
              <a:rPr lang="en-US" smtClean="0"/>
              <a:t>1/30/15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4EC93-F574-44EB-B49A-C7A7ED821970}" type="slidenum">
              <a:rPr lang="en-US" smtClean="0"/>
              <a:t>‹#›</a:t>
            </a:fld>
            <a:endParaRPr lang="en-US" dirty="0"/>
          </a:p>
        </p:txBody>
      </p:sp>
    </p:spTree>
    <p:extLst>
      <p:ext uri="{BB962C8B-B14F-4D97-AF65-F5344CB8AC3E}">
        <p14:creationId xmlns:p14="http://schemas.microsoft.com/office/powerpoint/2010/main" val="139774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62FD9-C468-438C-BA6D-094E52469070}" type="datetimeFigureOut">
              <a:rPr lang="en-US" smtClean="0"/>
              <a:t>1/30/15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4EC93-F574-44EB-B49A-C7A7ED821970}" type="slidenum">
              <a:rPr lang="en-US" smtClean="0"/>
              <a:t>‹#›</a:t>
            </a:fld>
            <a:endParaRPr lang="en-US" dirty="0"/>
          </a:p>
        </p:txBody>
      </p:sp>
    </p:spTree>
    <p:extLst>
      <p:ext uri="{BB962C8B-B14F-4D97-AF65-F5344CB8AC3E}">
        <p14:creationId xmlns:p14="http://schemas.microsoft.com/office/powerpoint/2010/main" val="282574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62FD9-C468-438C-BA6D-094E52469070}" type="datetimeFigureOut">
              <a:rPr lang="en-US" smtClean="0"/>
              <a:t>1/30/15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4EC93-F574-44EB-B49A-C7A7ED821970}" type="slidenum">
              <a:rPr lang="en-US" smtClean="0"/>
              <a:t>‹#›</a:t>
            </a:fld>
            <a:endParaRPr lang="en-US" dirty="0"/>
          </a:p>
        </p:txBody>
      </p:sp>
    </p:spTree>
    <p:extLst>
      <p:ext uri="{BB962C8B-B14F-4D97-AF65-F5344CB8AC3E}">
        <p14:creationId xmlns:p14="http://schemas.microsoft.com/office/powerpoint/2010/main" val="204978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C62FD9-C468-438C-BA6D-094E52469070}" type="datetimeFigureOut">
              <a:rPr lang="en-US" smtClean="0"/>
              <a:t>1/30/15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4EC93-F574-44EB-B49A-C7A7ED821970}" type="slidenum">
              <a:rPr lang="en-US" smtClean="0"/>
              <a:t>‹#›</a:t>
            </a:fld>
            <a:endParaRPr lang="en-US" dirty="0"/>
          </a:p>
        </p:txBody>
      </p:sp>
    </p:spTree>
    <p:extLst>
      <p:ext uri="{BB962C8B-B14F-4D97-AF65-F5344CB8AC3E}">
        <p14:creationId xmlns:p14="http://schemas.microsoft.com/office/powerpoint/2010/main" val="51747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C62FD9-C468-438C-BA6D-094E52469070}" type="datetimeFigureOut">
              <a:rPr lang="en-US" smtClean="0"/>
              <a:t>1/30/15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4EC93-F574-44EB-B49A-C7A7ED821970}" type="slidenum">
              <a:rPr lang="en-US" smtClean="0"/>
              <a:t>‹#›</a:t>
            </a:fld>
            <a:endParaRPr lang="en-US" dirty="0"/>
          </a:p>
        </p:txBody>
      </p:sp>
    </p:spTree>
    <p:extLst>
      <p:ext uri="{BB962C8B-B14F-4D97-AF65-F5344CB8AC3E}">
        <p14:creationId xmlns:p14="http://schemas.microsoft.com/office/powerpoint/2010/main" val="258829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C62FD9-C468-438C-BA6D-094E52469070}" type="datetimeFigureOut">
              <a:rPr lang="en-US" smtClean="0"/>
              <a:t>1/30/15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84EC93-F574-44EB-B49A-C7A7ED821970}" type="slidenum">
              <a:rPr lang="en-US" smtClean="0"/>
              <a:t>‹#›</a:t>
            </a:fld>
            <a:endParaRPr lang="en-US" dirty="0"/>
          </a:p>
        </p:txBody>
      </p:sp>
    </p:spTree>
    <p:extLst>
      <p:ext uri="{BB962C8B-B14F-4D97-AF65-F5344CB8AC3E}">
        <p14:creationId xmlns:p14="http://schemas.microsoft.com/office/powerpoint/2010/main" val="355805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C62FD9-C468-438C-BA6D-094E52469070}" type="datetimeFigureOut">
              <a:rPr lang="en-US" smtClean="0"/>
              <a:t>1/30/15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84EC93-F574-44EB-B49A-C7A7ED821970}" type="slidenum">
              <a:rPr lang="en-US" smtClean="0"/>
              <a:t>‹#›</a:t>
            </a:fld>
            <a:endParaRPr lang="en-US" dirty="0"/>
          </a:p>
        </p:txBody>
      </p:sp>
    </p:spTree>
    <p:extLst>
      <p:ext uri="{BB962C8B-B14F-4D97-AF65-F5344CB8AC3E}">
        <p14:creationId xmlns:p14="http://schemas.microsoft.com/office/powerpoint/2010/main" val="341092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62FD9-C468-438C-BA6D-094E52469070}" type="datetimeFigureOut">
              <a:rPr lang="en-US" smtClean="0"/>
              <a:t>1/30/15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84EC93-F574-44EB-B49A-C7A7ED821970}" type="slidenum">
              <a:rPr lang="en-US" smtClean="0"/>
              <a:t>‹#›</a:t>
            </a:fld>
            <a:endParaRPr lang="en-US" dirty="0"/>
          </a:p>
        </p:txBody>
      </p:sp>
    </p:spTree>
    <p:extLst>
      <p:ext uri="{BB962C8B-B14F-4D97-AF65-F5344CB8AC3E}">
        <p14:creationId xmlns:p14="http://schemas.microsoft.com/office/powerpoint/2010/main" val="39027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62FD9-C468-438C-BA6D-094E52469070}" type="datetimeFigureOut">
              <a:rPr lang="en-US" smtClean="0"/>
              <a:t>1/30/15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4EC93-F574-44EB-B49A-C7A7ED821970}" type="slidenum">
              <a:rPr lang="en-US" smtClean="0"/>
              <a:t>‹#›</a:t>
            </a:fld>
            <a:endParaRPr lang="en-US" dirty="0"/>
          </a:p>
        </p:txBody>
      </p:sp>
    </p:spTree>
    <p:extLst>
      <p:ext uri="{BB962C8B-B14F-4D97-AF65-F5344CB8AC3E}">
        <p14:creationId xmlns:p14="http://schemas.microsoft.com/office/powerpoint/2010/main" val="15803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62FD9-C468-438C-BA6D-094E52469070}" type="datetimeFigureOut">
              <a:rPr lang="en-US" smtClean="0"/>
              <a:t>1/30/15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4EC93-F574-44EB-B49A-C7A7ED821970}" type="slidenum">
              <a:rPr lang="en-US" smtClean="0"/>
              <a:t>‹#›</a:t>
            </a:fld>
            <a:endParaRPr lang="en-US" dirty="0"/>
          </a:p>
        </p:txBody>
      </p:sp>
    </p:spTree>
    <p:extLst>
      <p:ext uri="{BB962C8B-B14F-4D97-AF65-F5344CB8AC3E}">
        <p14:creationId xmlns:p14="http://schemas.microsoft.com/office/powerpoint/2010/main" val="30395609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62FD9-C468-438C-BA6D-094E52469070}" type="datetimeFigureOut">
              <a:rPr lang="en-US" smtClean="0"/>
              <a:t>1/30/15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4EC93-F574-44EB-B49A-C7A7ED821970}" type="slidenum">
              <a:rPr lang="en-US" smtClean="0"/>
              <a:t>‹#›</a:t>
            </a:fld>
            <a:endParaRPr lang="en-US" dirty="0"/>
          </a:p>
        </p:txBody>
      </p:sp>
    </p:spTree>
    <p:extLst>
      <p:ext uri="{BB962C8B-B14F-4D97-AF65-F5344CB8AC3E}">
        <p14:creationId xmlns:p14="http://schemas.microsoft.com/office/powerpoint/2010/main" val="432066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470025"/>
          </a:xfrm>
        </p:spPr>
        <p:txBody>
          <a:bodyPr/>
          <a:lstStyle/>
          <a:p>
            <a:r>
              <a:rPr lang="en-US" b="1" dirty="0" smtClean="0"/>
              <a:t>In-Range Progression &amp; Reclassification</a:t>
            </a:r>
            <a:endParaRPr lang="en-US" b="1" dirty="0"/>
          </a:p>
        </p:txBody>
      </p:sp>
      <p:sp>
        <p:nvSpPr>
          <p:cNvPr id="3" name="Subtitle 2"/>
          <p:cNvSpPr>
            <a:spLocks noGrp="1"/>
          </p:cNvSpPr>
          <p:nvPr>
            <p:ph type="subTitle" idx="1"/>
          </p:nvPr>
        </p:nvSpPr>
        <p:spPr>
          <a:xfrm>
            <a:off x="1371600" y="4267200"/>
            <a:ext cx="6400800" cy="1752600"/>
          </a:xfrm>
        </p:spPr>
        <p:txBody>
          <a:bodyPr>
            <a:normAutofit fontScale="92500" lnSpcReduction="10000"/>
          </a:bodyPr>
          <a:lstStyle/>
          <a:p>
            <a:r>
              <a:rPr lang="en-US" dirty="0" smtClean="0">
                <a:solidFill>
                  <a:schemeClr val="tx1"/>
                </a:solidFill>
              </a:rPr>
              <a:t>How </a:t>
            </a:r>
            <a:r>
              <a:rPr lang="en-US" dirty="0" smtClean="0">
                <a:solidFill>
                  <a:schemeClr val="tx1"/>
                </a:solidFill>
              </a:rPr>
              <a:t>the CBA Can Help You to Get a Pay Raise, and How PERB </a:t>
            </a:r>
            <a:r>
              <a:rPr lang="en-US" dirty="0" smtClean="0">
                <a:solidFill>
                  <a:schemeClr val="tx1"/>
                </a:solidFill>
              </a:rPr>
              <a:t>Charges &amp; Grievances </a:t>
            </a:r>
            <a:r>
              <a:rPr lang="en-US" dirty="0" smtClean="0">
                <a:solidFill>
                  <a:schemeClr val="tx1"/>
                </a:solidFill>
              </a:rPr>
              <a:t>Can </a:t>
            </a:r>
            <a:r>
              <a:rPr lang="en-US" dirty="0" smtClean="0">
                <a:solidFill>
                  <a:schemeClr val="tx1"/>
                </a:solidFill>
              </a:rPr>
              <a:t>Help When the CBA Doesn’t</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990600"/>
            <a:ext cx="7442200" cy="939800"/>
          </a:xfrm>
          <a:prstGeom prst="rect">
            <a:avLst/>
          </a:prstGeom>
        </p:spPr>
      </p:pic>
    </p:spTree>
    <p:extLst>
      <p:ext uri="{BB962C8B-B14F-4D97-AF65-F5344CB8AC3E}">
        <p14:creationId xmlns:p14="http://schemas.microsoft.com/office/powerpoint/2010/main" val="19795503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the Boardroom II</a:t>
            </a:r>
            <a:endParaRPr lang="en-US" dirty="0"/>
          </a:p>
        </p:txBody>
      </p:sp>
      <p:pic>
        <p:nvPicPr>
          <p:cNvPr id="26626" name="Picture 2" descr="C:\Users\Bernhard Rohrbacher\Dropbox\APC\Training Materials\In-Range &amp; Re_Class\downl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6734782"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2483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Moving On: SLO Before</a:t>
            </a:r>
            <a:endParaRPr lang="en-US" dirty="0"/>
          </a:p>
        </p:txBody>
      </p:sp>
      <p:pic>
        <p:nvPicPr>
          <p:cNvPr id="6" name="Picture 5"/>
          <p:cNvPicPr>
            <a:picLocks noChangeAspect="1"/>
          </p:cNvPicPr>
          <p:nvPr/>
        </p:nvPicPr>
        <p:blipFill>
          <a:blip r:embed="rId2"/>
          <a:stretch>
            <a:fillRect/>
          </a:stretch>
        </p:blipFill>
        <p:spPr>
          <a:xfrm>
            <a:off x="533400" y="2895600"/>
            <a:ext cx="8153400" cy="3340100"/>
          </a:xfrm>
          <a:prstGeom prst="rect">
            <a:avLst/>
          </a:prstGeom>
        </p:spPr>
      </p:pic>
      <p:pic>
        <p:nvPicPr>
          <p:cNvPr id="9" name="Content Placeholder 8"/>
          <p:cNvPicPr>
            <a:picLocks noGrp="1" noChangeAspect="1"/>
          </p:cNvPicPr>
          <p:nvPr>
            <p:ph idx="1"/>
          </p:nvPr>
        </p:nvPicPr>
        <p:blipFill>
          <a:blip r:embed="rId3"/>
          <a:srcRect t="-519440" b="-519440"/>
          <a:stretch>
            <a:fillRect/>
          </a:stretch>
        </p:blipFill>
        <p:spPr>
          <a:xfrm>
            <a:off x="457200" y="-381000"/>
            <a:ext cx="8229600" cy="4525963"/>
          </a:xfrm>
        </p:spPr>
      </p:pic>
    </p:spTree>
    <p:extLst>
      <p:ext uri="{BB962C8B-B14F-4D97-AF65-F5344CB8AC3E}">
        <p14:creationId xmlns:p14="http://schemas.microsoft.com/office/powerpoint/2010/main" val="41363263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Staying Put: SLO After</a:t>
            </a:r>
            <a:endParaRPr lang="en-US" dirty="0"/>
          </a:p>
        </p:txBody>
      </p:sp>
      <p:pic>
        <p:nvPicPr>
          <p:cNvPr id="4" name="Content Placeholder 3"/>
          <p:cNvPicPr>
            <a:picLocks noGrp="1" noChangeAspect="1"/>
          </p:cNvPicPr>
          <p:nvPr>
            <p:ph idx="1"/>
          </p:nvPr>
        </p:nvPicPr>
        <p:blipFill>
          <a:blip r:embed="rId2"/>
          <a:srcRect t="-404635" b="-404635"/>
          <a:stretch>
            <a:fillRect/>
          </a:stretch>
        </p:blipFill>
        <p:spPr>
          <a:xfrm>
            <a:off x="457200" y="152400"/>
            <a:ext cx="8229600" cy="4525963"/>
          </a:xfrm>
        </p:spPr>
      </p:pic>
      <p:pic>
        <p:nvPicPr>
          <p:cNvPr id="5" name="Picture 4"/>
          <p:cNvPicPr>
            <a:picLocks noChangeAspect="1"/>
          </p:cNvPicPr>
          <p:nvPr/>
        </p:nvPicPr>
        <p:blipFill>
          <a:blip r:embed="rId3"/>
          <a:stretch>
            <a:fillRect/>
          </a:stretch>
        </p:blipFill>
        <p:spPr>
          <a:xfrm>
            <a:off x="457200" y="3200400"/>
            <a:ext cx="8026400" cy="2667000"/>
          </a:xfrm>
          <a:prstGeom prst="rect">
            <a:avLst/>
          </a:prstGeom>
        </p:spPr>
      </p:pic>
    </p:spTree>
    <p:extLst>
      <p:ext uri="{BB962C8B-B14F-4D97-AF65-F5344CB8AC3E}">
        <p14:creationId xmlns:p14="http://schemas.microsoft.com/office/powerpoint/2010/main" val="4824623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46100"/>
            <a:ext cx="9144000" cy="5761529"/>
          </a:xfrm>
          <a:prstGeom prst="rect">
            <a:avLst/>
          </a:prstGeom>
        </p:spPr>
      </p:pic>
    </p:spTree>
    <p:extLst>
      <p:ext uri="{BB962C8B-B14F-4D97-AF65-F5344CB8AC3E}">
        <p14:creationId xmlns:p14="http://schemas.microsoft.com/office/powerpoint/2010/main" val="21005258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1000"/>
            <a:ext cx="9144000" cy="6076813"/>
          </a:xfrm>
          <a:prstGeom prst="rect">
            <a:avLst/>
          </a:prstGeom>
        </p:spPr>
      </p:pic>
    </p:spTree>
    <p:extLst>
      <p:ext uri="{BB962C8B-B14F-4D97-AF65-F5344CB8AC3E}">
        <p14:creationId xmlns:p14="http://schemas.microsoft.com/office/powerpoint/2010/main" val="31079170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600"/>
            <a:ext cx="9144000" cy="6639467"/>
          </a:xfrm>
          <a:prstGeom prst="rect">
            <a:avLst/>
          </a:prstGeom>
        </p:spPr>
      </p:pic>
    </p:spTree>
    <p:extLst>
      <p:ext uri="{BB962C8B-B14F-4D97-AF65-F5344CB8AC3E}">
        <p14:creationId xmlns:p14="http://schemas.microsoft.com/office/powerpoint/2010/main" val="28301421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98500"/>
            <a:ext cx="9144000" cy="5456903"/>
          </a:xfrm>
          <a:prstGeom prst="rect">
            <a:avLst/>
          </a:prstGeom>
        </p:spPr>
      </p:pic>
    </p:spTree>
    <p:extLst>
      <p:ext uri="{BB962C8B-B14F-4D97-AF65-F5344CB8AC3E}">
        <p14:creationId xmlns:p14="http://schemas.microsoft.com/office/powerpoint/2010/main" val="38606084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33400"/>
            <a:ext cx="9144000" cy="1672683"/>
          </a:xfrm>
          <a:prstGeom prst="rect">
            <a:avLst/>
          </a:prstGeom>
        </p:spPr>
      </p:pic>
    </p:spTree>
    <p:extLst>
      <p:ext uri="{BB962C8B-B14F-4D97-AF65-F5344CB8AC3E}">
        <p14:creationId xmlns:p14="http://schemas.microsoft.com/office/powerpoint/2010/main" val="29401762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100"/>
            <a:ext cx="9144000" cy="6517718"/>
          </a:xfrm>
          <a:prstGeom prst="rect">
            <a:avLst/>
          </a:prstGeom>
        </p:spPr>
      </p:pic>
    </p:spTree>
    <p:extLst>
      <p:ext uri="{BB962C8B-B14F-4D97-AF65-F5344CB8AC3E}">
        <p14:creationId xmlns:p14="http://schemas.microsoft.com/office/powerpoint/2010/main" val="6688910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6600"/>
            <a:ext cx="9144000" cy="5364109"/>
          </a:xfrm>
          <a:prstGeom prst="rect">
            <a:avLst/>
          </a:prstGeom>
        </p:spPr>
      </p:pic>
    </p:spTree>
    <p:extLst>
      <p:ext uri="{BB962C8B-B14F-4D97-AF65-F5344CB8AC3E}">
        <p14:creationId xmlns:p14="http://schemas.microsoft.com/office/powerpoint/2010/main" val="22296790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Grinch-Time</a:t>
            </a:r>
            <a:endParaRPr lang="en-US" dirty="0"/>
          </a:p>
        </p:txBody>
      </p:sp>
      <p:pic>
        <p:nvPicPr>
          <p:cNvPr id="24578" name="Picture 2" descr="C:\Users\Bernhard Rohrbacher\Dropbox\APC\Training Materials\In-Range &amp; Re_Class\540_293_resize_20130101_95a27e9c3ce696535965be2a614fa482_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676400"/>
            <a:ext cx="4114800" cy="472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902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down)">
                                      <p:cBhvr>
                                        <p:cTn id="7" dur="580">
                                          <p:stCondLst>
                                            <p:cond delay="0"/>
                                          </p:stCondLst>
                                        </p:cTn>
                                        <p:tgtEl>
                                          <p:spTgt spid="24578"/>
                                        </p:tgtEl>
                                      </p:cBhvr>
                                    </p:animEffect>
                                    <p:anim calcmode="lin" valueType="num">
                                      <p:cBhvr>
                                        <p:cTn id="8" dur="1822" tmFilter="0,0; 0.14,0.36; 0.43,0.73; 0.71,0.91; 1.0,1.0">
                                          <p:stCondLst>
                                            <p:cond delay="0"/>
                                          </p:stCondLst>
                                        </p:cTn>
                                        <p:tgtEl>
                                          <p:spTgt spid="2457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57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57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57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578"/>
                                        </p:tgtEl>
                                        <p:attrNameLst>
                                          <p:attrName>ppt_y</p:attrName>
                                        </p:attrNameLst>
                                      </p:cBhvr>
                                      <p:tavLst>
                                        <p:tav tm="0" fmla="#ppt_y-sin(pi*$)/81">
                                          <p:val>
                                            <p:fltVal val="0"/>
                                          </p:val>
                                        </p:tav>
                                        <p:tav tm="100000">
                                          <p:val>
                                            <p:fltVal val="1"/>
                                          </p:val>
                                        </p:tav>
                                      </p:tavLst>
                                    </p:anim>
                                    <p:animScale>
                                      <p:cBhvr>
                                        <p:cTn id="13" dur="26">
                                          <p:stCondLst>
                                            <p:cond delay="650"/>
                                          </p:stCondLst>
                                        </p:cTn>
                                        <p:tgtEl>
                                          <p:spTgt spid="24578"/>
                                        </p:tgtEl>
                                      </p:cBhvr>
                                      <p:to x="100000" y="60000"/>
                                    </p:animScale>
                                    <p:animScale>
                                      <p:cBhvr>
                                        <p:cTn id="14" dur="166" decel="50000">
                                          <p:stCondLst>
                                            <p:cond delay="676"/>
                                          </p:stCondLst>
                                        </p:cTn>
                                        <p:tgtEl>
                                          <p:spTgt spid="24578"/>
                                        </p:tgtEl>
                                      </p:cBhvr>
                                      <p:to x="100000" y="100000"/>
                                    </p:animScale>
                                    <p:animScale>
                                      <p:cBhvr>
                                        <p:cTn id="15" dur="26">
                                          <p:stCondLst>
                                            <p:cond delay="1312"/>
                                          </p:stCondLst>
                                        </p:cTn>
                                        <p:tgtEl>
                                          <p:spTgt spid="24578"/>
                                        </p:tgtEl>
                                      </p:cBhvr>
                                      <p:to x="100000" y="80000"/>
                                    </p:animScale>
                                    <p:animScale>
                                      <p:cBhvr>
                                        <p:cTn id="16" dur="166" decel="50000">
                                          <p:stCondLst>
                                            <p:cond delay="1338"/>
                                          </p:stCondLst>
                                        </p:cTn>
                                        <p:tgtEl>
                                          <p:spTgt spid="24578"/>
                                        </p:tgtEl>
                                      </p:cBhvr>
                                      <p:to x="100000" y="100000"/>
                                    </p:animScale>
                                    <p:animScale>
                                      <p:cBhvr>
                                        <p:cTn id="17" dur="26">
                                          <p:stCondLst>
                                            <p:cond delay="1642"/>
                                          </p:stCondLst>
                                        </p:cTn>
                                        <p:tgtEl>
                                          <p:spTgt spid="24578"/>
                                        </p:tgtEl>
                                      </p:cBhvr>
                                      <p:to x="100000" y="90000"/>
                                    </p:animScale>
                                    <p:animScale>
                                      <p:cBhvr>
                                        <p:cTn id="18" dur="166" decel="50000">
                                          <p:stCondLst>
                                            <p:cond delay="1668"/>
                                          </p:stCondLst>
                                        </p:cTn>
                                        <p:tgtEl>
                                          <p:spTgt spid="24578"/>
                                        </p:tgtEl>
                                      </p:cBhvr>
                                      <p:to x="100000" y="100000"/>
                                    </p:animScale>
                                    <p:animScale>
                                      <p:cBhvr>
                                        <p:cTn id="19" dur="26">
                                          <p:stCondLst>
                                            <p:cond delay="1808"/>
                                          </p:stCondLst>
                                        </p:cTn>
                                        <p:tgtEl>
                                          <p:spTgt spid="24578"/>
                                        </p:tgtEl>
                                      </p:cBhvr>
                                      <p:to x="100000" y="95000"/>
                                    </p:animScale>
                                    <p:animScale>
                                      <p:cBhvr>
                                        <p:cTn id="20" dur="166" decel="50000">
                                          <p:stCondLst>
                                            <p:cond delay="1834"/>
                                          </p:stCondLst>
                                        </p:cTn>
                                        <p:tgtEl>
                                          <p:spTgt spid="245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65200"/>
            <a:ext cx="9144000" cy="4905858"/>
          </a:xfrm>
          <a:prstGeom prst="rect">
            <a:avLst/>
          </a:prstGeom>
        </p:spPr>
      </p:pic>
    </p:spTree>
    <p:extLst>
      <p:ext uri="{BB962C8B-B14F-4D97-AF65-F5344CB8AC3E}">
        <p14:creationId xmlns:p14="http://schemas.microsoft.com/office/powerpoint/2010/main" val="37977338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the Boardroom III </a:t>
            </a:r>
            <a:endParaRPr lang="en-US" dirty="0"/>
          </a:p>
        </p:txBody>
      </p:sp>
      <p:pic>
        <p:nvPicPr>
          <p:cNvPr id="30722" name="Picture 2" descr="C:\Users\Bernhard Rohrbacher\Dropbox\APC\Training Materials\In-Range &amp; Re_Class\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399" y="1371600"/>
            <a:ext cx="4667249"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491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00"/>
            <a:ext cx="9144000" cy="6807469"/>
          </a:xfrm>
          <a:prstGeom prst="rect">
            <a:avLst/>
          </a:prstGeom>
        </p:spPr>
      </p:pic>
    </p:spTree>
    <p:extLst>
      <p:ext uri="{BB962C8B-B14F-4D97-AF65-F5344CB8AC3E}">
        <p14:creationId xmlns:p14="http://schemas.microsoft.com/office/powerpoint/2010/main" val="8511004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52500"/>
            <a:ext cx="9144000" cy="4935307"/>
          </a:xfrm>
          <a:prstGeom prst="rect">
            <a:avLst/>
          </a:prstGeom>
        </p:spPr>
      </p:pic>
    </p:spTree>
    <p:extLst>
      <p:ext uri="{BB962C8B-B14F-4D97-AF65-F5344CB8AC3E}">
        <p14:creationId xmlns:p14="http://schemas.microsoft.com/office/powerpoint/2010/main" val="2911154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71600"/>
            <a:ext cx="9144000" cy="1387611"/>
          </a:xfrm>
          <a:prstGeom prst="rect">
            <a:avLst/>
          </a:prstGeom>
        </p:spPr>
      </p:pic>
      <p:pic>
        <p:nvPicPr>
          <p:cNvPr id="3" name="Picture 2"/>
          <p:cNvPicPr>
            <a:picLocks noChangeAspect="1"/>
          </p:cNvPicPr>
          <p:nvPr/>
        </p:nvPicPr>
        <p:blipFill>
          <a:blip r:embed="rId3"/>
          <a:stretch>
            <a:fillRect/>
          </a:stretch>
        </p:blipFill>
        <p:spPr>
          <a:xfrm>
            <a:off x="-4194" y="2743200"/>
            <a:ext cx="9144000" cy="3015854"/>
          </a:xfrm>
          <a:prstGeom prst="rect">
            <a:avLst/>
          </a:prstGeom>
        </p:spPr>
      </p:pic>
    </p:spTree>
    <p:extLst>
      <p:ext uri="{BB962C8B-B14F-4D97-AF65-F5344CB8AC3E}">
        <p14:creationId xmlns:p14="http://schemas.microsoft.com/office/powerpoint/2010/main" val="23391440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41400"/>
            <a:ext cx="9144000" cy="4764350"/>
          </a:xfrm>
          <a:prstGeom prst="rect">
            <a:avLst/>
          </a:prstGeom>
        </p:spPr>
      </p:pic>
    </p:spTree>
    <p:extLst>
      <p:ext uri="{BB962C8B-B14F-4D97-AF65-F5344CB8AC3E}">
        <p14:creationId xmlns:p14="http://schemas.microsoft.com/office/powerpoint/2010/main" val="29694838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3200"/>
            <a:ext cx="9144000" cy="3903260"/>
          </a:xfrm>
          <a:prstGeom prst="rect">
            <a:avLst/>
          </a:prstGeom>
        </p:spPr>
      </p:pic>
    </p:spTree>
    <p:extLst>
      <p:ext uri="{BB962C8B-B14F-4D97-AF65-F5344CB8AC3E}">
        <p14:creationId xmlns:p14="http://schemas.microsoft.com/office/powerpoint/2010/main" val="32563224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Settlement Agreement</a:t>
            </a:r>
            <a:endParaRPr lang="en-US" dirty="0"/>
          </a:p>
        </p:txBody>
      </p:sp>
      <p:pic>
        <p:nvPicPr>
          <p:cNvPr id="5" name="Picture 4"/>
          <p:cNvPicPr>
            <a:picLocks noChangeAspect="1"/>
          </p:cNvPicPr>
          <p:nvPr/>
        </p:nvPicPr>
        <p:blipFill>
          <a:blip r:embed="rId2"/>
          <a:stretch>
            <a:fillRect/>
          </a:stretch>
        </p:blipFill>
        <p:spPr>
          <a:xfrm>
            <a:off x="0" y="1841500"/>
            <a:ext cx="9144000" cy="3169664"/>
          </a:xfrm>
          <a:prstGeom prst="rect">
            <a:avLst/>
          </a:prstGeom>
        </p:spPr>
      </p:pic>
    </p:spTree>
    <p:extLst>
      <p:ext uri="{BB962C8B-B14F-4D97-AF65-F5344CB8AC3E}">
        <p14:creationId xmlns:p14="http://schemas.microsoft.com/office/powerpoint/2010/main" val="29351406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the Board Room IV</a:t>
            </a:r>
            <a:endParaRPr lang="en-US" dirty="0"/>
          </a:p>
        </p:txBody>
      </p:sp>
      <p:pic>
        <p:nvPicPr>
          <p:cNvPr id="28674" name="Picture 2" descr="C:\Users\Bernhard Rohrbacher\Dropbox\APC\Training Materials\In-Range &amp; Re_Class\download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0" y="1447800"/>
            <a:ext cx="41910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54404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Reclassification: APC CBA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13.12	Employees who believe they are misclassified may request a classification review in accordance with campus procedure. APC may also request a classification review in accordance with the campus procedure if the Union believes employee(s) are misclassified. The decision or outcome of the classification review cannot be appealed to the grievance or arbitration procedures contained in the agreement.</a:t>
            </a:r>
          </a:p>
        </p:txBody>
      </p:sp>
    </p:spTree>
    <p:extLst>
      <p:ext uri="{BB962C8B-B14F-4D97-AF65-F5344CB8AC3E}">
        <p14:creationId xmlns:p14="http://schemas.microsoft.com/office/powerpoint/2010/main" val="37450653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Race to the Bottom: </a:t>
            </a:r>
            <a:br>
              <a:rPr lang="en-US" dirty="0" smtClean="0"/>
            </a:br>
            <a:r>
              <a:rPr lang="en-US" dirty="0" smtClean="0"/>
              <a:t>All Classifications</a:t>
            </a:r>
            <a:endParaRPr lang="en-US" dirty="0"/>
          </a:p>
        </p:txBody>
      </p:sp>
      <p:sp>
        <p:nvSpPr>
          <p:cNvPr id="3" name="Content Placeholder 2"/>
          <p:cNvSpPr>
            <a:spLocks noGrp="1"/>
          </p:cNvSpPr>
          <p:nvPr>
            <p:ph idx="1"/>
          </p:nvPr>
        </p:nvSpPr>
        <p:spPr/>
        <p:txBody>
          <a:bodyPr>
            <a:normAutofit/>
          </a:bodyPr>
          <a:lstStyle/>
          <a:p>
            <a:endParaRPr lang="en-US" sz="2800" dirty="0" smtClean="0"/>
          </a:p>
          <a:p>
            <a:pPr marL="0" indent="0">
              <a:buNone/>
            </a:pPr>
            <a:endParaRPr lang="en-US" sz="2800" dirty="0"/>
          </a:p>
          <a:p>
            <a:pPr defTabSz="920750">
              <a:tabLst>
                <a:tab pos="6111875" algn="r"/>
              </a:tabLst>
            </a:pPr>
            <a:r>
              <a:rPr lang="en-US" sz="2800" dirty="0" smtClean="0"/>
              <a:t>Total Unit 4 Members:	2348</a:t>
            </a:r>
          </a:p>
          <a:p>
            <a:pPr defTabSz="920750">
              <a:tabLst>
                <a:tab pos="6111875" algn="r"/>
              </a:tabLst>
            </a:pPr>
            <a:r>
              <a:rPr lang="en-US" sz="2800" dirty="0" smtClean="0"/>
              <a:t>Within 5% of Salary Range Floor:	1281	(55%)</a:t>
            </a:r>
          </a:p>
          <a:p>
            <a:pPr defTabSz="920750">
              <a:tabLst>
                <a:tab pos="6115050" algn="r"/>
              </a:tabLst>
            </a:pPr>
            <a:r>
              <a:rPr lang="en-US" sz="2800" dirty="0" smtClean="0"/>
              <a:t>At Salary Range Floor:	868	(37%)</a:t>
            </a:r>
          </a:p>
          <a:p>
            <a:pPr defTabSz="920750">
              <a:tabLst>
                <a:tab pos="6111875" algn="r"/>
              </a:tabLst>
            </a:pPr>
            <a:endParaRPr lang="en-US" sz="2800" dirty="0" smtClean="0"/>
          </a:p>
          <a:p>
            <a:pPr marL="0" indent="0" defTabSz="920750">
              <a:buNone/>
              <a:tabLst>
                <a:tab pos="801688" algn="l"/>
                <a:tab pos="6111875" algn="r"/>
              </a:tabLst>
            </a:pPr>
            <a:endParaRPr lang="en-US" sz="2800" dirty="0"/>
          </a:p>
        </p:txBody>
      </p:sp>
    </p:spTree>
    <p:extLst>
      <p:ext uri="{BB962C8B-B14F-4D97-AF65-F5344CB8AC3E}">
        <p14:creationId xmlns:p14="http://schemas.microsoft.com/office/powerpoint/2010/main" val="10123223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Temporary Reassignment: APC CBA</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17.4 	An employee may be temporarily assigned to a position(s) in a higher or lateral classification within Unit 4, the Management Personnel Plan (“MPP”), or another bargaining unit by the President for no more than twenty-four months, when the President determines such an assignment is in the best interests of the campus. An employee shall be provided with notice of such a temporary assignment at least fourteen (14) days prior to the effective date of such a temporary assignment.</a:t>
            </a:r>
          </a:p>
        </p:txBody>
      </p:sp>
    </p:spTree>
    <p:extLst>
      <p:ext uri="{BB962C8B-B14F-4D97-AF65-F5344CB8AC3E}">
        <p14:creationId xmlns:p14="http://schemas.microsoft.com/office/powerpoint/2010/main" val="242546816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the Board Room V</a:t>
            </a:r>
            <a:endParaRPr lang="en-US" dirty="0"/>
          </a:p>
        </p:txBody>
      </p:sp>
      <p:pic>
        <p:nvPicPr>
          <p:cNvPr id="29698" name="Picture 2" descr="C:\Users\Bernhard Rohrbacher\Dropbox\APC\Training Materials\In-Range &amp; Re_Class\download (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63216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9605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smtClean="0"/>
              <a:t>I: </a:t>
            </a:r>
            <a:r>
              <a:rPr lang="en-US" dirty="0"/>
              <a:t>Sacramento (Smith)</a:t>
            </a:r>
          </a:p>
        </p:txBody>
      </p:sp>
      <p:sp>
        <p:nvSpPr>
          <p:cNvPr id="3" name="Content Placeholder 2"/>
          <p:cNvSpPr>
            <a:spLocks noGrp="1"/>
          </p:cNvSpPr>
          <p:nvPr>
            <p:ph idx="1"/>
          </p:nvPr>
        </p:nvSpPr>
        <p:spPr/>
        <p:txBody>
          <a:bodyPr/>
          <a:lstStyle/>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56168"/>
            <a:ext cx="9052415"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347085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dirty="0" smtClean="0"/>
              <a:t>I: </a:t>
            </a:r>
            <a:r>
              <a:rPr lang="en-US" dirty="0" smtClean="0"/>
              <a:t>Sacramento (Smith)</a:t>
            </a:r>
            <a:endParaRPr lang="en-US" dirty="0"/>
          </a:p>
        </p:txBody>
      </p:sp>
      <p:sp>
        <p:nvSpPr>
          <p:cNvPr id="3" name="Content Placeholder 2"/>
          <p:cNvSpPr>
            <a:spLocks noGrp="1"/>
          </p:cNvSpPr>
          <p:nvPr>
            <p:ph idx="1"/>
          </p:nvPr>
        </p:nvSpPr>
        <p:spPr>
          <a:xfrm>
            <a:off x="457200" y="1570037"/>
            <a:ext cx="8229600" cy="4525963"/>
          </a:xfrm>
        </p:spPr>
        <p:txBody>
          <a:bodyPr>
            <a:normAutofit/>
          </a:bodyPr>
          <a:lstStyle/>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tabLst>
                <a:tab pos="461963" algn="l"/>
              </a:tabLst>
            </a:pPr>
            <a:r>
              <a:rPr lang="en-US" sz="2000" dirty="0" smtClean="0"/>
              <a:t>	. . .</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8077199" cy="1705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246" y="3962400"/>
            <a:ext cx="8043863" cy="921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34" y="5015883"/>
            <a:ext cx="8181109" cy="1424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419" y="1676400"/>
            <a:ext cx="8090181" cy="48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41300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dirty="0"/>
              <a:t>Case Study </a:t>
            </a:r>
            <a:r>
              <a:rPr lang="en-US" dirty="0" smtClean="0"/>
              <a:t>I: </a:t>
            </a:r>
            <a:r>
              <a:rPr lang="en-US" dirty="0"/>
              <a:t>Sacramento (Smith)</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922" y="1371600"/>
            <a:ext cx="6400800" cy="5286880"/>
          </a:xfrm>
          <a:prstGeom prst="rect">
            <a:avLst/>
          </a:prstGeom>
          <a:noFill/>
          <a:ln>
            <a:noFill/>
          </a:ln>
        </p:spPr>
      </p:pic>
    </p:spTree>
    <p:extLst>
      <p:ext uri="{BB962C8B-B14F-4D97-AF65-F5344CB8AC3E}">
        <p14:creationId xmlns:p14="http://schemas.microsoft.com/office/powerpoint/2010/main" val="34716026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smtClean="0"/>
              <a:t>I: </a:t>
            </a:r>
            <a:r>
              <a:rPr lang="en-US" dirty="0"/>
              <a:t>Sacramento (Smith)</a:t>
            </a:r>
          </a:p>
        </p:txBody>
      </p:sp>
      <p:sp>
        <p:nvSpPr>
          <p:cNvPr id="3" name="Content Placeholder 2"/>
          <p:cNvSpPr>
            <a:spLocks noGrp="1"/>
          </p:cNvSpPr>
          <p:nvPr>
            <p:ph idx="1"/>
          </p:nvPr>
        </p:nvSpPr>
        <p:spPr>
          <a:xfrm>
            <a:off x="457200" y="1600201"/>
            <a:ext cx="7162800" cy="3352799"/>
          </a:xfrm>
        </p:spPr>
        <p:txBody>
          <a:bodyPr/>
          <a:lstStyle/>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44" y="1772669"/>
            <a:ext cx="7772400" cy="485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66088"/>
            <a:ext cx="7635465" cy="425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967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smtClean="0"/>
              <a:t>I: </a:t>
            </a:r>
            <a:r>
              <a:rPr lang="en-US" dirty="0"/>
              <a:t>Sacramento (Smith)</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8229600" cy="154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5" name="Picture 1" descr="C:\Users\Bernhard Rohrbacher\Dropbox\APC\Training Materials\In-Range &amp; Re_Class\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490490"/>
            <a:ext cx="4495800" cy="336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600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p:cTn id="7" dur="1000" fill="hold"/>
                                        <p:tgtEl>
                                          <p:spTgt spid="21505"/>
                                        </p:tgtEl>
                                        <p:attrNameLst>
                                          <p:attrName>ppt_w</p:attrName>
                                        </p:attrNameLst>
                                      </p:cBhvr>
                                      <p:tavLst>
                                        <p:tav tm="0">
                                          <p:val>
                                            <p:fltVal val="0"/>
                                          </p:val>
                                        </p:tav>
                                        <p:tav tm="100000">
                                          <p:val>
                                            <p:strVal val="#ppt_w"/>
                                          </p:val>
                                        </p:tav>
                                      </p:tavLst>
                                    </p:anim>
                                    <p:anim calcmode="lin" valueType="num">
                                      <p:cBhvr>
                                        <p:cTn id="8" dur="1000" fill="hold"/>
                                        <p:tgtEl>
                                          <p:spTgt spid="21505"/>
                                        </p:tgtEl>
                                        <p:attrNameLst>
                                          <p:attrName>ppt_h</p:attrName>
                                        </p:attrNameLst>
                                      </p:cBhvr>
                                      <p:tavLst>
                                        <p:tav tm="0">
                                          <p:val>
                                            <p:fltVal val="0"/>
                                          </p:val>
                                        </p:tav>
                                        <p:tav tm="100000">
                                          <p:val>
                                            <p:strVal val="#ppt_h"/>
                                          </p:val>
                                        </p:tav>
                                      </p:tavLst>
                                    </p:anim>
                                    <p:anim calcmode="lin" valueType="num">
                                      <p:cBhvr>
                                        <p:cTn id="9" dur="1000" fill="hold"/>
                                        <p:tgtEl>
                                          <p:spTgt spid="21505"/>
                                        </p:tgtEl>
                                        <p:attrNameLst>
                                          <p:attrName>style.rotation</p:attrName>
                                        </p:attrNameLst>
                                      </p:cBhvr>
                                      <p:tavLst>
                                        <p:tav tm="0">
                                          <p:val>
                                            <p:fltVal val="90"/>
                                          </p:val>
                                        </p:tav>
                                        <p:tav tm="100000">
                                          <p:val>
                                            <p:fltVal val="0"/>
                                          </p:val>
                                        </p:tav>
                                      </p:tavLst>
                                    </p:anim>
                                    <p:animEffect transition="in" filter="fade">
                                      <p:cBhvr>
                                        <p:cTn id="10" dur="10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smtClean="0"/>
              <a:t>I: </a:t>
            </a:r>
            <a:r>
              <a:rPr lang="en-US" dirty="0"/>
              <a:t>Sacramento (Smith)</a:t>
            </a:r>
          </a:p>
        </p:txBody>
      </p:sp>
      <p:sp>
        <p:nvSpPr>
          <p:cNvPr id="3" name="Content Placeholder 2"/>
          <p:cNvSpPr>
            <a:spLocks noGrp="1"/>
          </p:cNvSpPr>
          <p:nvPr>
            <p:ph idx="1"/>
          </p:nvPr>
        </p:nvSpPr>
        <p:spPr/>
        <p:txBody>
          <a:bodyPr/>
          <a:lstStyle/>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64326"/>
            <a:ext cx="6553200" cy="530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C:\Users\Bernhard Rohrbacher\Dropbox\APC\Training Materials\In-Range &amp; Re_Class\lad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87" y="1981200"/>
            <a:ext cx="1724025"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034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down)">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dirty="0" smtClean="0"/>
              <a:t>II: </a:t>
            </a:r>
            <a:r>
              <a:rPr lang="en-US" dirty="0" smtClean="0"/>
              <a:t>Sacramento (Clark)</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61" y="1217690"/>
            <a:ext cx="8001000" cy="5374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68810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smtClean="0"/>
              <a:t>II: </a:t>
            </a:r>
            <a:r>
              <a:rPr lang="en-US" dirty="0"/>
              <a:t>Sacramento (Clark)</a:t>
            </a:r>
          </a:p>
        </p:txBody>
      </p:sp>
      <p:sp>
        <p:nvSpPr>
          <p:cNvPr id="3" name="Content Placeholder 2"/>
          <p:cNvSpPr>
            <a:spLocks noGrp="1"/>
          </p:cNvSpPr>
          <p:nvPr>
            <p:ph idx="1"/>
          </p:nvPr>
        </p:nvSpPr>
        <p:spPr/>
        <p:txBody>
          <a:bodyPr/>
          <a:lstStyle/>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2318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90" y="4038600"/>
            <a:ext cx="8839200" cy="252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5008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Race to the Bottom: The Big Four</a:t>
            </a:r>
            <a:endParaRPr lang="en-US" dirty="0"/>
          </a:p>
        </p:txBody>
      </p:sp>
      <p:sp>
        <p:nvSpPr>
          <p:cNvPr id="3" name="Content Placeholder 2"/>
          <p:cNvSpPr>
            <a:spLocks noGrp="1"/>
          </p:cNvSpPr>
          <p:nvPr>
            <p:ph idx="1"/>
          </p:nvPr>
        </p:nvSpPr>
        <p:spPr/>
        <p:txBody>
          <a:bodyPr>
            <a:normAutofit/>
          </a:bodyPr>
          <a:lstStyle/>
          <a:p>
            <a:pPr defTabSz="920750">
              <a:tabLst>
                <a:tab pos="6111875" algn="r"/>
              </a:tabLst>
            </a:pPr>
            <a:r>
              <a:rPr lang="en-US" sz="2800" dirty="0" smtClean="0"/>
              <a:t>Total SSP I B:</a:t>
            </a:r>
            <a:r>
              <a:rPr lang="en-US" sz="2800" dirty="0"/>
              <a:t>	</a:t>
            </a:r>
            <a:r>
              <a:rPr lang="en-US" sz="2800" dirty="0" smtClean="0"/>
              <a:t>196</a:t>
            </a:r>
            <a:endParaRPr lang="en-US" sz="2800" dirty="0"/>
          </a:p>
          <a:p>
            <a:pPr defTabSz="920750">
              <a:tabLst>
                <a:tab pos="6111875" algn="r"/>
              </a:tabLst>
            </a:pPr>
            <a:r>
              <a:rPr lang="en-US" sz="2800" dirty="0"/>
              <a:t>Within 5% of Salary Range Floor:	</a:t>
            </a:r>
            <a:r>
              <a:rPr lang="en-US" sz="2800" dirty="0" smtClean="0"/>
              <a:t>140</a:t>
            </a:r>
            <a:r>
              <a:rPr lang="en-US" sz="2800" dirty="0"/>
              <a:t>	</a:t>
            </a:r>
            <a:r>
              <a:rPr lang="en-US" sz="2800" dirty="0" smtClean="0"/>
              <a:t>(72%</a:t>
            </a:r>
            <a:r>
              <a:rPr lang="en-US" sz="2800" dirty="0"/>
              <a:t>)</a:t>
            </a:r>
          </a:p>
          <a:p>
            <a:pPr defTabSz="920750">
              <a:tabLst>
                <a:tab pos="6111875" algn="r"/>
              </a:tabLst>
            </a:pPr>
            <a:r>
              <a:rPr lang="en-US" sz="2800" dirty="0"/>
              <a:t>At Salary Range </a:t>
            </a:r>
            <a:r>
              <a:rPr lang="en-US" sz="2800" dirty="0" smtClean="0"/>
              <a:t>Floor Itself:</a:t>
            </a:r>
            <a:r>
              <a:rPr lang="en-US" sz="2800" dirty="0"/>
              <a:t>	</a:t>
            </a:r>
            <a:r>
              <a:rPr lang="en-US" sz="2800" dirty="0" smtClean="0"/>
              <a:t>101</a:t>
            </a:r>
            <a:r>
              <a:rPr lang="en-US" sz="2800" dirty="0"/>
              <a:t>	</a:t>
            </a:r>
            <a:r>
              <a:rPr lang="en-US" sz="2800" dirty="0" smtClean="0"/>
              <a:t>(52%)</a:t>
            </a:r>
            <a:endParaRPr lang="en-US" sz="2800" baseline="30000" dirty="0" smtClean="0"/>
          </a:p>
          <a:p>
            <a:pPr marL="0" indent="0" defTabSz="920750">
              <a:buNone/>
              <a:tabLst>
                <a:tab pos="801688" algn="l"/>
                <a:tab pos="6111875" algn="r"/>
              </a:tabLst>
            </a:pPr>
            <a:r>
              <a:rPr lang="en-US" sz="2800" dirty="0" smtClean="0"/>
              <a:t>	</a:t>
            </a:r>
            <a:endParaRPr lang="en-US" sz="2800" dirty="0"/>
          </a:p>
          <a:p>
            <a:pPr defTabSz="920750">
              <a:tabLst>
                <a:tab pos="6111875" algn="r"/>
              </a:tabLst>
            </a:pPr>
            <a:r>
              <a:rPr lang="en-US" sz="2800" dirty="0"/>
              <a:t>Total </a:t>
            </a:r>
            <a:r>
              <a:rPr lang="en-US" sz="2800" dirty="0" smtClean="0"/>
              <a:t>SSP II A:</a:t>
            </a:r>
            <a:r>
              <a:rPr lang="en-US" sz="2800" dirty="0"/>
              <a:t>	</a:t>
            </a:r>
            <a:r>
              <a:rPr lang="en-US" sz="2800" dirty="0" smtClean="0"/>
              <a:t>855</a:t>
            </a:r>
            <a:endParaRPr lang="en-US" sz="2800" dirty="0"/>
          </a:p>
          <a:p>
            <a:pPr defTabSz="920750">
              <a:tabLst>
                <a:tab pos="6111875" algn="r"/>
              </a:tabLst>
            </a:pPr>
            <a:r>
              <a:rPr lang="en-US" sz="2800" dirty="0"/>
              <a:t>Within 5% of Salary Range Floor:	</a:t>
            </a:r>
            <a:r>
              <a:rPr lang="en-US" sz="2800" dirty="0" smtClean="0"/>
              <a:t>593</a:t>
            </a:r>
            <a:r>
              <a:rPr lang="en-US" sz="2800" dirty="0"/>
              <a:t>	</a:t>
            </a:r>
            <a:r>
              <a:rPr lang="en-US" sz="2800" dirty="0" smtClean="0"/>
              <a:t>(69%</a:t>
            </a:r>
            <a:r>
              <a:rPr lang="en-US" sz="2800" dirty="0"/>
              <a:t>)</a:t>
            </a:r>
          </a:p>
          <a:p>
            <a:pPr defTabSz="920750">
              <a:tabLst>
                <a:tab pos="6111875" algn="r"/>
              </a:tabLst>
            </a:pPr>
            <a:r>
              <a:rPr lang="en-US" sz="2800" dirty="0"/>
              <a:t>At Salary Range Floor:	</a:t>
            </a:r>
            <a:r>
              <a:rPr lang="en-US" sz="2800" dirty="0" smtClean="0"/>
              <a:t>441</a:t>
            </a:r>
            <a:r>
              <a:rPr lang="en-US" sz="2800" dirty="0"/>
              <a:t>	</a:t>
            </a:r>
            <a:r>
              <a:rPr lang="en-US" sz="2800" dirty="0" smtClean="0"/>
              <a:t>(52%</a:t>
            </a:r>
            <a:r>
              <a:rPr lang="en-US" sz="2800" dirty="0"/>
              <a:t>)</a:t>
            </a:r>
          </a:p>
          <a:p>
            <a:pPr marL="0" indent="0" defTabSz="920750">
              <a:buNone/>
              <a:tabLst>
                <a:tab pos="6111875" algn="r"/>
              </a:tabLst>
            </a:pPr>
            <a:endParaRPr lang="en-US" sz="2800" dirty="0"/>
          </a:p>
          <a:p>
            <a:pPr marL="0" indent="0">
              <a:buNone/>
            </a:pPr>
            <a:endParaRPr lang="en-US" sz="2800" dirty="0"/>
          </a:p>
        </p:txBody>
      </p:sp>
    </p:spTree>
    <p:extLst>
      <p:ext uri="{BB962C8B-B14F-4D97-AF65-F5344CB8AC3E}">
        <p14:creationId xmlns:p14="http://schemas.microsoft.com/office/powerpoint/2010/main" val="72043347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smtClean="0"/>
              <a:t>II: </a:t>
            </a:r>
            <a:r>
              <a:rPr lang="en-US" dirty="0"/>
              <a:t>Sacramento (Clark)</a:t>
            </a:r>
          </a:p>
        </p:txBody>
      </p:sp>
      <p:sp>
        <p:nvSpPr>
          <p:cNvPr id="3" name="Content Placeholder 2"/>
          <p:cNvSpPr>
            <a:spLocks noGrp="1"/>
          </p:cNvSpPr>
          <p:nvPr>
            <p:ph idx="1"/>
          </p:nvPr>
        </p:nvSpPr>
        <p:spPr/>
        <p:txBody>
          <a:bodyPr/>
          <a:lstStyle/>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610600" cy="3923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22451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smtClean="0"/>
              <a:t>II: </a:t>
            </a:r>
            <a:r>
              <a:rPr lang="en-US" dirty="0"/>
              <a:t>Sacramento (Clark)</a:t>
            </a:r>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49406"/>
            <a:ext cx="8686800" cy="3465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814501"/>
            <a:ext cx="8543925" cy="1033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776010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IV: Sacramento (Clark)</a:t>
            </a:r>
          </a:p>
        </p:txBody>
      </p:sp>
      <p:sp>
        <p:nvSpPr>
          <p:cNvPr id="3" name="Content Placeholder 2"/>
          <p:cNvSpPr>
            <a:spLocks noGrp="1"/>
          </p:cNvSpPr>
          <p:nvPr>
            <p:ph idx="1"/>
          </p:nvPr>
        </p:nvSpPr>
        <p:spPr/>
        <p:txBody>
          <a:bodyPr/>
          <a:lstStyle/>
          <a:p>
            <a:pPr marL="0" indent="0">
              <a:buNone/>
            </a:pP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9144000" cy="3695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descr="C:\Users\Bernhard Rohrbacher\Dropbox\APC\Training Materials\In-Range &amp; Re_Class\stick_carr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50" y="1413029"/>
            <a:ext cx="4076700" cy="548127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91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2000"/>
                                        <p:tgtEl>
                                          <p:spTgt spid="13315"/>
                                        </p:tgtEl>
                                      </p:cBhvr>
                                    </p:animEffect>
                                    <p:anim calcmode="lin" valueType="num">
                                      <p:cBhvr>
                                        <p:cTn id="8" dur="2000" fill="hold"/>
                                        <p:tgtEl>
                                          <p:spTgt spid="13315"/>
                                        </p:tgtEl>
                                        <p:attrNameLst>
                                          <p:attrName>ppt_w</p:attrName>
                                        </p:attrNameLst>
                                      </p:cBhvr>
                                      <p:tavLst>
                                        <p:tav tm="0" fmla="#ppt_w*sin(2.5*pi*$)">
                                          <p:val>
                                            <p:fltVal val="0"/>
                                          </p:val>
                                        </p:tav>
                                        <p:tav tm="100000">
                                          <p:val>
                                            <p:fltVal val="1"/>
                                          </p:val>
                                        </p:tav>
                                      </p:tavLst>
                                    </p:anim>
                                    <p:anim calcmode="lin" valueType="num">
                                      <p:cBhvr>
                                        <p:cTn id="9" dur="2000" fill="hold"/>
                                        <p:tgtEl>
                                          <p:spTgt spid="133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a:t>
            </a:r>
            <a:endParaRPr lang="en-US" dirty="0"/>
          </a:p>
        </p:txBody>
      </p:sp>
      <p:pic>
        <p:nvPicPr>
          <p:cNvPr id="23554" name="Picture 2" descr="C:\Users\Bernhard Rohrbacher\Dropbox\APC\Training Materials\In-Range &amp; Re_Class\payraise_.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5301" y="1600200"/>
            <a:ext cx="783339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3506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to the Bottom: The Big Four</a:t>
            </a:r>
            <a:endParaRPr lang="en-US" dirty="0"/>
          </a:p>
        </p:txBody>
      </p:sp>
      <p:sp>
        <p:nvSpPr>
          <p:cNvPr id="3" name="Content Placeholder 2"/>
          <p:cNvSpPr>
            <a:spLocks noGrp="1"/>
          </p:cNvSpPr>
          <p:nvPr>
            <p:ph idx="1"/>
          </p:nvPr>
        </p:nvSpPr>
        <p:spPr/>
        <p:txBody>
          <a:bodyPr/>
          <a:lstStyle/>
          <a:p>
            <a:pPr defTabSz="920750">
              <a:tabLst>
                <a:tab pos="6111875" algn="r"/>
              </a:tabLst>
            </a:pPr>
            <a:r>
              <a:rPr lang="en-US" sz="2800" dirty="0"/>
              <a:t>Total </a:t>
            </a:r>
            <a:r>
              <a:rPr lang="en-US" sz="2800" dirty="0" smtClean="0"/>
              <a:t>SSP III A:</a:t>
            </a:r>
            <a:r>
              <a:rPr lang="en-US" sz="2800" dirty="0"/>
              <a:t>	</a:t>
            </a:r>
            <a:r>
              <a:rPr lang="en-US" sz="2800" dirty="0" smtClean="0"/>
              <a:t>614</a:t>
            </a:r>
            <a:endParaRPr lang="en-US" sz="2800" dirty="0"/>
          </a:p>
          <a:p>
            <a:pPr defTabSz="920750">
              <a:tabLst>
                <a:tab pos="6111875" algn="r"/>
              </a:tabLst>
            </a:pPr>
            <a:r>
              <a:rPr lang="en-US" sz="2800" dirty="0"/>
              <a:t>Within 5% of Salary Range Floor:	</a:t>
            </a:r>
            <a:r>
              <a:rPr lang="en-US" sz="2800" dirty="0" smtClean="0"/>
              <a:t>258</a:t>
            </a:r>
            <a:r>
              <a:rPr lang="en-US" sz="2800" dirty="0"/>
              <a:t>	</a:t>
            </a:r>
            <a:r>
              <a:rPr lang="en-US" sz="2800" dirty="0" smtClean="0"/>
              <a:t>(42%</a:t>
            </a:r>
            <a:r>
              <a:rPr lang="en-US" sz="2800" dirty="0"/>
              <a:t>)</a:t>
            </a:r>
          </a:p>
          <a:p>
            <a:pPr defTabSz="920750">
              <a:tabLst>
                <a:tab pos="6111875" algn="r"/>
              </a:tabLst>
            </a:pPr>
            <a:r>
              <a:rPr lang="en-US" sz="2800" dirty="0"/>
              <a:t>At Salary Range Floor:	</a:t>
            </a:r>
            <a:r>
              <a:rPr lang="en-US" sz="2800" dirty="0" smtClean="0"/>
              <a:t>152</a:t>
            </a:r>
            <a:r>
              <a:rPr lang="en-US" sz="2800" dirty="0"/>
              <a:t>	</a:t>
            </a:r>
            <a:r>
              <a:rPr lang="en-US" sz="2800" dirty="0" smtClean="0"/>
              <a:t>(25%)</a:t>
            </a:r>
          </a:p>
          <a:p>
            <a:pPr marL="0" indent="0" defTabSz="920750">
              <a:buNone/>
              <a:tabLst>
                <a:tab pos="6111875" algn="r"/>
              </a:tabLst>
            </a:pPr>
            <a:endParaRPr lang="en-US" sz="2800" dirty="0"/>
          </a:p>
          <a:p>
            <a:pPr defTabSz="920750">
              <a:tabLst>
                <a:tab pos="6111875" algn="r"/>
              </a:tabLst>
            </a:pPr>
            <a:r>
              <a:rPr lang="en-US" sz="2800" dirty="0"/>
              <a:t>Total </a:t>
            </a:r>
            <a:r>
              <a:rPr lang="en-US" sz="2800" dirty="0" smtClean="0"/>
              <a:t>IV A:</a:t>
            </a:r>
            <a:r>
              <a:rPr lang="en-US" sz="2800" dirty="0"/>
              <a:t>	</a:t>
            </a:r>
            <a:r>
              <a:rPr lang="en-US" sz="2800" dirty="0" smtClean="0"/>
              <a:t>241</a:t>
            </a:r>
            <a:endParaRPr lang="en-US" sz="2800" dirty="0"/>
          </a:p>
          <a:p>
            <a:pPr defTabSz="920750">
              <a:tabLst>
                <a:tab pos="6111875" algn="r"/>
              </a:tabLst>
            </a:pPr>
            <a:r>
              <a:rPr lang="en-US" sz="2800" dirty="0"/>
              <a:t>Within 5% of Salary Range Floor:	</a:t>
            </a:r>
            <a:r>
              <a:rPr lang="en-US" sz="2800" dirty="0" smtClean="0"/>
              <a:t>64</a:t>
            </a:r>
            <a:r>
              <a:rPr lang="en-US" sz="2800" dirty="0"/>
              <a:t>	</a:t>
            </a:r>
            <a:r>
              <a:rPr lang="en-US" sz="2800" dirty="0" smtClean="0"/>
              <a:t>(27%</a:t>
            </a:r>
            <a:r>
              <a:rPr lang="en-US" sz="2800" dirty="0"/>
              <a:t>)</a:t>
            </a:r>
          </a:p>
          <a:p>
            <a:pPr defTabSz="920750">
              <a:tabLst>
                <a:tab pos="6111875" algn="r"/>
              </a:tabLst>
            </a:pPr>
            <a:r>
              <a:rPr lang="en-US" sz="2800" dirty="0"/>
              <a:t>At Salary Range Floor:	</a:t>
            </a:r>
            <a:r>
              <a:rPr lang="en-US" sz="2800" dirty="0" smtClean="0"/>
              <a:t>35</a:t>
            </a:r>
            <a:r>
              <a:rPr lang="en-US" sz="2800" dirty="0"/>
              <a:t>	</a:t>
            </a:r>
            <a:r>
              <a:rPr lang="en-US" sz="2800" dirty="0" smtClean="0"/>
              <a:t>(15%</a:t>
            </a:r>
            <a:r>
              <a:rPr lang="en-US" sz="2800" dirty="0"/>
              <a:t>)</a:t>
            </a:r>
          </a:p>
          <a:p>
            <a:pPr marL="0" indent="0" defTabSz="920750">
              <a:buNone/>
              <a:tabLst>
                <a:tab pos="6111875" algn="r"/>
              </a:tabLst>
            </a:pPr>
            <a:endParaRPr lang="en-US" sz="2800" dirty="0"/>
          </a:p>
          <a:p>
            <a:pPr marL="0" indent="0">
              <a:buNone/>
            </a:pPr>
            <a:endParaRPr lang="en-US" dirty="0"/>
          </a:p>
        </p:txBody>
      </p:sp>
    </p:spTree>
    <p:extLst>
      <p:ext uri="{BB962C8B-B14F-4D97-AF65-F5344CB8AC3E}">
        <p14:creationId xmlns:p14="http://schemas.microsoft.com/office/powerpoint/2010/main" val="20582259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the Boardroom I</a:t>
            </a:r>
            <a:endParaRPr lang="en-US" dirty="0"/>
          </a:p>
        </p:txBody>
      </p:sp>
      <p:pic>
        <p:nvPicPr>
          <p:cNvPr id="25603" name="Picture 3" descr="C:\Users\Bernhard Rohrbacher\Dropbox\APC\Training Materials\In-Range &amp; Re_Class\the_pay_raise_sjpg56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6638209" cy="485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9517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&amp; improved Language</a:t>
            </a:r>
            <a:endParaRPr lang="en-US" dirty="0"/>
          </a:p>
        </p:txBody>
      </p:sp>
      <p:pic>
        <p:nvPicPr>
          <p:cNvPr id="4" name="Content Placeholder 3"/>
          <p:cNvPicPr>
            <a:picLocks noGrp="1" noChangeAspect="1"/>
          </p:cNvPicPr>
          <p:nvPr>
            <p:ph idx="1"/>
          </p:nvPr>
        </p:nvPicPr>
        <p:blipFill>
          <a:blip r:embed="rId2"/>
          <a:srcRect t="-219659" b="-219659"/>
          <a:stretch>
            <a:fillRect/>
          </a:stretch>
        </p:blipFill>
        <p:spPr>
          <a:xfrm>
            <a:off x="457200" y="457200"/>
            <a:ext cx="5181600" cy="2849681"/>
          </a:xfrm>
        </p:spPr>
      </p:pic>
      <p:pic>
        <p:nvPicPr>
          <p:cNvPr id="5" name="Picture 4"/>
          <p:cNvPicPr>
            <a:picLocks noChangeAspect="1"/>
          </p:cNvPicPr>
          <p:nvPr/>
        </p:nvPicPr>
        <p:blipFill>
          <a:blip r:embed="rId3"/>
          <a:stretch>
            <a:fillRect/>
          </a:stretch>
        </p:blipFill>
        <p:spPr>
          <a:xfrm>
            <a:off x="533400" y="2362200"/>
            <a:ext cx="8039100" cy="3352800"/>
          </a:xfrm>
          <a:prstGeom prst="rect">
            <a:avLst/>
          </a:prstGeom>
        </p:spPr>
      </p:pic>
      <p:pic>
        <p:nvPicPr>
          <p:cNvPr id="6" name="Picture 5"/>
          <p:cNvPicPr>
            <a:picLocks noChangeAspect="1"/>
          </p:cNvPicPr>
          <p:nvPr/>
        </p:nvPicPr>
        <p:blipFill>
          <a:blip r:embed="rId4"/>
          <a:stretch>
            <a:fillRect/>
          </a:stretch>
        </p:blipFill>
        <p:spPr>
          <a:xfrm>
            <a:off x="609600" y="5562600"/>
            <a:ext cx="7950200" cy="774700"/>
          </a:xfrm>
          <a:prstGeom prst="rect">
            <a:avLst/>
          </a:prstGeom>
        </p:spPr>
      </p:pic>
    </p:spTree>
    <p:extLst>
      <p:ext uri="{BB962C8B-B14F-4D97-AF65-F5344CB8AC3E}">
        <p14:creationId xmlns:p14="http://schemas.microsoft.com/office/powerpoint/2010/main" val="19132811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Changes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Whereas </a:t>
            </a:r>
            <a:r>
              <a:rPr lang="en-US" dirty="0" smtClean="0">
                <a:solidFill>
                  <a:srgbClr val="FF6600"/>
                </a:solidFill>
              </a:rPr>
              <a:t>before</a:t>
            </a:r>
            <a:r>
              <a:rPr lang="en-US" dirty="0" smtClean="0"/>
              <a:t>, Unit 4 employees on some campuses </a:t>
            </a:r>
            <a:r>
              <a:rPr lang="en-US" dirty="0" smtClean="0">
                <a:solidFill>
                  <a:srgbClr val="FF6600"/>
                </a:solidFill>
              </a:rPr>
              <a:t>did not have</a:t>
            </a:r>
            <a:r>
              <a:rPr lang="en-US" dirty="0" smtClean="0"/>
              <a:t> </a:t>
            </a:r>
            <a:r>
              <a:rPr lang="en-US" dirty="0" smtClean="0">
                <a:solidFill>
                  <a:srgbClr val="FF6600"/>
                </a:solidFill>
              </a:rPr>
              <a:t>the right </a:t>
            </a:r>
            <a:r>
              <a:rPr lang="en-US" dirty="0" smtClean="0"/>
              <a:t>to submit In-Range Progression requests directly to HR, </a:t>
            </a:r>
            <a:r>
              <a:rPr lang="en-US" dirty="0" smtClean="0">
                <a:solidFill>
                  <a:srgbClr val="008000"/>
                </a:solidFill>
              </a:rPr>
              <a:t>now</a:t>
            </a:r>
            <a:r>
              <a:rPr lang="en-US" dirty="0" smtClean="0"/>
              <a:t> Unit 4 employees on all campuses </a:t>
            </a:r>
            <a:r>
              <a:rPr lang="en-US" dirty="0" smtClean="0">
                <a:solidFill>
                  <a:srgbClr val="008000"/>
                </a:solidFill>
              </a:rPr>
              <a:t>have that right</a:t>
            </a:r>
            <a:r>
              <a:rPr lang="en-US" dirty="0" smtClean="0"/>
              <a:t>.</a:t>
            </a:r>
          </a:p>
          <a:p>
            <a:r>
              <a:rPr lang="en-US" dirty="0" smtClean="0"/>
              <a:t>Where as </a:t>
            </a:r>
            <a:r>
              <a:rPr lang="en-US" dirty="0" smtClean="0">
                <a:solidFill>
                  <a:srgbClr val="FF6600"/>
                </a:solidFill>
              </a:rPr>
              <a:t>before</a:t>
            </a:r>
            <a:r>
              <a:rPr lang="en-US" dirty="0" smtClean="0"/>
              <a:t>, Unit 4 employees on some campuses had to wait twelve months from the </a:t>
            </a:r>
            <a:r>
              <a:rPr lang="en-US" dirty="0" smtClean="0">
                <a:solidFill>
                  <a:srgbClr val="FF6600"/>
                </a:solidFill>
              </a:rPr>
              <a:t>receipt</a:t>
            </a:r>
            <a:r>
              <a:rPr lang="en-US" dirty="0" smtClean="0"/>
              <a:t> of a response to a prior In-Range Progression request before submitting a new request, </a:t>
            </a:r>
            <a:r>
              <a:rPr lang="en-US" dirty="0" smtClean="0">
                <a:solidFill>
                  <a:srgbClr val="008000"/>
                </a:solidFill>
              </a:rPr>
              <a:t>now</a:t>
            </a:r>
            <a:r>
              <a:rPr lang="en-US" dirty="0" smtClean="0"/>
              <a:t> Unit 4 employees on all campuses have to wait twelve months from the </a:t>
            </a:r>
            <a:r>
              <a:rPr lang="en-US" dirty="0" smtClean="0">
                <a:solidFill>
                  <a:srgbClr val="008000"/>
                </a:solidFill>
              </a:rPr>
              <a:t>submission</a:t>
            </a:r>
            <a:r>
              <a:rPr lang="en-US" i="1" dirty="0" smtClean="0"/>
              <a:t> </a:t>
            </a:r>
            <a:r>
              <a:rPr lang="en-US" dirty="0" smtClean="0"/>
              <a:t>of a prior request before submitting a new one.</a:t>
            </a:r>
          </a:p>
          <a:p>
            <a:r>
              <a:rPr lang="en-US" dirty="0" smtClean="0"/>
              <a:t>Whereas </a:t>
            </a:r>
            <a:r>
              <a:rPr lang="en-US" dirty="0" smtClean="0">
                <a:solidFill>
                  <a:srgbClr val="FF6600"/>
                </a:solidFill>
              </a:rPr>
              <a:t>before</a:t>
            </a:r>
            <a:r>
              <a:rPr lang="en-US" dirty="0" smtClean="0"/>
              <a:t>, there was </a:t>
            </a:r>
            <a:r>
              <a:rPr lang="en-US" dirty="0" smtClean="0">
                <a:solidFill>
                  <a:srgbClr val="FF6600"/>
                </a:solidFill>
              </a:rPr>
              <a:t>no time limit </a:t>
            </a:r>
            <a:r>
              <a:rPr lang="en-US" dirty="0" smtClean="0"/>
              <a:t>on the review of an In-Range Progression request, </a:t>
            </a:r>
            <a:r>
              <a:rPr lang="en-US" dirty="0" smtClean="0">
                <a:solidFill>
                  <a:srgbClr val="008000"/>
                </a:solidFill>
              </a:rPr>
              <a:t>now</a:t>
            </a:r>
            <a:r>
              <a:rPr lang="en-US" dirty="0" smtClean="0"/>
              <a:t> the review must be completed </a:t>
            </a:r>
            <a:r>
              <a:rPr lang="en-US" dirty="0" smtClean="0">
                <a:solidFill>
                  <a:srgbClr val="008000"/>
                </a:solidFill>
              </a:rPr>
              <a:t>within ninety days</a:t>
            </a:r>
            <a:r>
              <a:rPr lang="en-US" dirty="0" smtClean="0"/>
              <a:t>.</a:t>
            </a:r>
            <a:endParaRPr lang="en-US" dirty="0"/>
          </a:p>
        </p:txBody>
      </p:sp>
    </p:spTree>
    <p:extLst>
      <p:ext uri="{BB962C8B-B14F-4D97-AF65-F5344CB8AC3E}">
        <p14:creationId xmlns:p14="http://schemas.microsoft.com/office/powerpoint/2010/main" val="16110730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Date of the Changes</a:t>
            </a:r>
            <a:endParaRPr lang="en-US" dirty="0"/>
          </a:p>
        </p:txBody>
      </p:sp>
      <p:sp>
        <p:nvSpPr>
          <p:cNvPr id="3" name="Content Placeholder 2"/>
          <p:cNvSpPr>
            <a:spLocks noGrp="1"/>
          </p:cNvSpPr>
          <p:nvPr>
            <p:ph idx="1"/>
          </p:nvPr>
        </p:nvSpPr>
        <p:spPr/>
        <p:txBody>
          <a:bodyPr>
            <a:normAutofit/>
          </a:bodyPr>
          <a:lstStyle/>
          <a:p>
            <a:r>
              <a:rPr lang="en-US" dirty="0"/>
              <a:t>The changes described in this </a:t>
            </a:r>
            <a:r>
              <a:rPr lang="en-US" dirty="0" smtClean="0"/>
              <a:t>presentation became </a:t>
            </a:r>
            <a:r>
              <a:rPr lang="en-US" dirty="0"/>
              <a:t>effective only upon ratification of the </a:t>
            </a:r>
            <a:r>
              <a:rPr lang="en-US" dirty="0" smtClean="0"/>
              <a:t>Memorandum of Understanding </a:t>
            </a:r>
            <a:r>
              <a:rPr lang="en-US" dirty="0"/>
              <a:t>by the Board of </a:t>
            </a:r>
            <a:r>
              <a:rPr lang="en-US" dirty="0" smtClean="0"/>
              <a:t>Trustees on November 12, 2014.</a:t>
            </a:r>
          </a:p>
          <a:p>
            <a:r>
              <a:rPr lang="en-US" dirty="0" smtClean="0"/>
              <a:t>We are experiencing some delay in the development of new campus forms and procedures.  Be patient, but report problems!</a:t>
            </a:r>
          </a:p>
          <a:p>
            <a:endParaRPr lang="en-US" dirty="0" smtClean="0"/>
          </a:p>
          <a:p>
            <a:endParaRPr lang="en-US" dirty="0"/>
          </a:p>
        </p:txBody>
      </p:sp>
    </p:spTree>
    <p:extLst>
      <p:ext uri="{BB962C8B-B14F-4D97-AF65-F5344CB8AC3E}">
        <p14:creationId xmlns:p14="http://schemas.microsoft.com/office/powerpoint/2010/main" val="33813456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12175</TotalTime>
  <Words>400</Words>
  <Application>Microsoft Macintosh PowerPoint</Application>
  <PresentationFormat>On-screen Show (4:3)</PresentationFormat>
  <Paragraphs>65</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In-Range Progression &amp; Reclassification</vt:lpstr>
      <vt:lpstr>Grinch-Time</vt:lpstr>
      <vt:lpstr>Race to the Bottom:  All Classifications</vt:lpstr>
      <vt:lpstr>Race to the Bottom: The Big Four</vt:lpstr>
      <vt:lpstr>Race to the Bottom: The Big Four</vt:lpstr>
      <vt:lpstr>The View from the Boardroom I</vt:lpstr>
      <vt:lpstr>New &amp; improved Language</vt:lpstr>
      <vt:lpstr>Summary of Changes</vt:lpstr>
      <vt:lpstr>Effective Date of the Changes</vt:lpstr>
      <vt:lpstr>The View from the Boardroom II</vt:lpstr>
      <vt:lpstr>Moving On: SLO Before</vt:lpstr>
      <vt:lpstr>Staying Put: SLO After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View from the Boardroom III </vt:lpstr>
      <vt:lpstr>PowerPoint Presentation</vt:lpstr>
      <vt:lpstr>PowerPoint Presentation</vt:lpstr>
      <vt:lpstr>PowerPoint Presentation</vt:lpstr>
      <vt:lpstr>PowerPoint Presentation</vt:lpstr>
      <vt:lpstr>PowerPoint Presentation</vt:lpstr>
      <vt:lpstr>Settlement Agreement</vt:lpstr>
      <vt:lpstr>The View from the Board Room IV</vt:lpstr>
      <vt:lpstr>Reclassification: APC CBA</vt:lpstr>
      <vt:lpstr>Temporary Reassignment: APC CBA</vt:lpstr>
      <vt:lpstr>The View from the Board Room V</vt:lpstr>
      <vt:lpstr>Case Study I: Sacramento (Smith)</vt:lpstr>
      <vt:lpstr>Case Study I: Sacramento (Smith)</vt:lpstr>
      <vt:lpstr>Case Study I: Sacramento (Smith)</vt:lpstr>
      <vt:lpstr>Case Study I: Sacramento (Smith)</vt:lpstr>
      <vt:lpstr>Case Study I: Sacramento (Smith)</vt:lpstr>
      <vt:lpstr>Case Study I: Sacramento (Smith)</vt:lpstr>
      <vt:lpstr>Case Study II: Sacramento (Clark)</vt:lpstr>
      <vt:lpstr>Case Study II: Sacramento (Clark)</vt:lpstr>
      <vt:lpstr>Case Study II: Sacramento (Clark)</vt:lpstr>
      <vt:lpstr>Case Study II: Sacramento (Clark)</vt:lpstr>
      <vt:lpstr>Case Study IV: Sacramento (Clark)</vt:lpstr>
      <vt:lpstr>Closing Thought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Bernhard Rohrbacher</dc:creator>
  <cp:lastModifiedBy>Bernhard Rohrbacher</cp:lastModifiedBy>
  <cp:revision>113</cp:revision>
  <cp:lastPrinted>2013-10-01T18:38:42Z</cp:lastPrinted>
  <dcterms:created xsi:type="dcterms:W3CDTF">2012-05-22T16:25:31Z</dcterms:created>
  <dcterms:modified xsi:type="dcterms:W3CDTF">2015-01-30T23:39:12Z</dcterms:modified>
</cp:coreProperties>
</file>