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57" r:id="rId4"/>
    <p:sldId id="261" r:id="rId5"/>
    <p:sldId id="262" r:id="rId6"/>
    <p:sldId id="260" r:id="rId7"/>
    <p:sldId id="258" r:id="rId8"/>
    <p:sldId id="266" r:id="rId9"/>
    <p:sldId id="263" r:id="rId10"/>
    <p:sldId id="264" r:id="rId11"/>
    <p:sldId id="265" r:id="rId12"/>
    <p:sldId id="267" r:id="rId13"/>
    <p:sldId id="268" r:id="rId14"/>
    <p:sldId id="269" r:id="rId15"/>
    <p:sldId id="270" r:id="rId16"/>
    <p:sldId id="271" r:id="rId17"/>
    <p:sldId id="287" r:id="rId18"/>
    <p:sldId id="273" r:id="rId19"/>
    <p:sldId id="272" r:id="rId20"/>
    <p:sldId id="274" r:id="rId21"/>
    <p:sldId id="292" r:id="rId22"/>
    <p:sldId id="275" r:id="rId23"/>
    <p:sldId id="284" r:id="rId24"/>
    <p:sldId id="285" r:id="rId25"/>
    <p:sldId id="286" r:id="rId26"/>
    <p:sldId id="289" r:id="rId27"/>
    <p:sldId id="290" r:id="rId28"/>
    <p:sldId id="291" r:id="rId29"/>
    <p:sldId id="276" r:id="rId30"/>
    <p:sldId id="277" r:id="rId31"/>
    <p:sldId id="278" r:id="rId32"/>
    <p:sldId id="279" r:id="rId33"/>
    <p:sldId id="280" r:id="rId34"/>
    <p:sldId id="281" r:id="rId35"/>
    <p:sldId id="283" r:id="rId36"/>
    <p:sldId id="282"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48"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0AEC9-5B77-4210-9BC3-A9790CAE1980}" type="datetimeFigureOut">
              <a:rPr lang="en-US" smtClean="0"/>
              <a:t>4/29/2013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ECF31-7236-4A39-8F21-4A1C150FD004}" type="slidenum">
              <a:rPr lang="en-US" smtClean="0"/>
              <a:t>‹#›</a:t>
            </a:fld>
            <a:endParaRPr lang="en-US" dirty="0"/>
          </a:p>
        </p:txBody>
      </p:sp>
    </p:spTree>
    <p:extLst>
      <p:ext uri="{BB962C8B-B14F-4D97-AF65-F5344CB8AC3E}">
        <p14:creationId xmlns:p14="http://schemas.microsoft.com/office/powerpoint/2010/main" val="303170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ECF31-7236-4A39-8F21-4A1C150FD004}" type="slidenum">
              <a:rPr lang="en-US" smtClean="0"/>
              <a:t>1</a:t>
            </a:fld>
            <a:endParaRPr lang="en-US" dirty="0"/>
          </a:p>
        </p:txBody>
      </p:sp>
    </p:spTree>
    <p:extLst>
      <p:ext uri="{BB962C8B-B14F-4D97-AF65-F5344CB8AC3E}">
        <p14:creationId xmlns:p14="http://schemas.microsoft.com/office/powerpoint/2010/main" val="152240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38F50-2710-4E50-80BF-2115768F43A3}" type="datetime1">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154556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9A8AF-BFD9-4F87-B1EF-AAF582AB11B9}" type="datetime1">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316473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D57B0-D875-4221-AFE5-417CBF5442B8}" type="datetime1">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50719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D1148-B962-4331-920D-9D9DDDF99EAE}" type="datetime1">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297010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C6F70-D53F-40EE-8B16-827757CE357A}" type="datetime1">
              <a:rPr lang="en-US" smtClean="0"/>
              <a:t>4/29/2013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30115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2987C4-5B40-4677-BAC0-2B2C826C9FE5}" type="datetime1">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224622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AE9C4-C72A-42B6-952A-0CD0766DFBE7}" type="datetime1">
              <a:rPr lang="en-US" smtClean="0"/>
              <a:t>4/29/2013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27831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5800A3-9F38-467B-86A4-433BC1020FA4}" type="datetime1">
              <a:rPr lang="en-US" smtClean="0"/>
              <a:t>4/29/2013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202522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EE872-9E90-410D-A9FC-28DABCB95496}" type="datetime1">
              <a:rPr lang="en-US" smtClean="0"/>
              <a:t>4/29/2013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309292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1AF40-AEE8-4BCF-84D4-9826D62EE9C7}" type="datetime1">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58490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23C0E-BA36-48C1-862B-F7F51BF93656}" type="datetime1">
              <a:rPr lang="en-US" smtClean="0"/>
              <a:t>4/29/2013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0E913D-8F43-4035-A83A-A8E7FE0C433F}" type="slidenum">
              <a:rPr lang="en-US" smtClean="0"/>
              <a:t>‹#›</a:t>
            </a:fld>
            <a:endParaRPr lang="en-US" dirty="0"/>
          </a:p>
        </p:txBody>
      </p:sp>
    </p:spTree>
    <p:extLst>
      <p:ext uri="{BB962C8B-B14F-4D97-AF65-F5344CB8AC3E}">
        <p14:creationId xmlns:p14="http://schemas.microsoft.com/office/powerpoint/2010/main" val="359906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8AD99-81C6-460E-9CD4-1437736012B2}" type="datetime1">
              <a:rPr lang="en-US" smtClean="0"/>
              <a:t>4/29/2013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E913D-8F43-4035-A83A-A8E7FE0C433F}" type="slidenum">
              <a:rPr lang="en-US" smtClean="0"/>
              <a:t>‹#›</a:t>
            </a:fld>
            <a:endParaRPr lang="en-US" dirty="0"/>
          </a:p>
        </p:txBody>
      </p:sp>
    </p:spTree>
    <p:extLst>
      <p:ext uri="{BB962C8B-B14F-4D97-AF65-F5344CB8AC3E}">
        <p14:creationId xmlns:p14="http://schemas.microsoft.com/office/powerpoint/2010/main" val="370449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“Exempt</a:t>
            </a:r>
            <a:r>
              <a:rPr lang="en-US" b="1" dirty="0"/>
              <a:t>” and “Non-Exempt” Employees:</a:t>
            </a:r>
            <a:endParaRPr lang="en-US" dirty="0"/>
          </a:p>
        </p:txBody>
      </p:sp>
      <p:sp>
        <p:nvSpPr>
          <p:cNvPr id="3" name="Subtitle 2"/>
          <p:cNvSpPr>
            <a:spLocks noGrp="1"/>
          </p:cNvSpPr>
          <p:nvPr>
            <p:ph type="subTitle" idx="1"/>
          </p:nvPr>
        </p:nvSpPr>
        <p:spPr/>
        <p:txBody>
          <a:bodyPr/>
          <a:lstStyle/>
          <a:p>
            <a:r>
              <a:rPr lang="en-US" b="1" dirty="0"/>
              <a:t>What the Distinction Means for Unit 4 Members</a:t>
            </a:r>
            <a:endParaRPr lang="en-US" dirty="0"/>
          </a:p>
        </p:txBody>
      </p:sp>
      <p:sp>
        <p:nvSpPr>
          <p:cNvPr id="5" name="Slide Number Placeholder 4"/>
          <p:cNvSpPr>
            <a:spLocks noGrp="1"/>
          </p:cNvSpPr>
          <p:nvPr>
            <p:ph type="sldNum" sz="quarter" idx="12"/>
          </p:nvPr>
        </p:nvSpPr>
        <p:spPr/>
        <p:txBody>
          <a:bodyPr/>
          <a:lstStyle/>
          <a:p>
            <a:fld id="{8C0E913D-8F43-4035-A83A-A8E7FE0C433F}" type="slidenum">
              <a:rPr lang="en-US" smtClean="0"/>
              <a:t>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 y="762000"/>
            <a:ext cx="7442200" cy="939800"/>
          </a:xfrm>
          <a:prstGeom prst="rect">
            <a:avLst/>
          </a:prstGeom>
        </p:spPr>
      </p:pic>
    </p:spTree>
    <p:extLst>
      <p:ext uri="{BB962C8B-B14F-4D97-AF65-F5344CB8AC3E}">
        <p14:creationId xmlns:p14="http://schemas.microsoft.com/office/powerpoint/2010/main" val="989887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Exemption continued</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b="1" dirty="0"/>
              <a:t>29 CFR § 541.200(a)</a:t>
            </a:r>
            <a:endParaRPr lang="en-US" dirty="0"/>
          </a:p>
          <a:p>
            <a:pPr marL="0" indent="0">
              <a:buNone/>
            </a:pPr>
            <a:endParaRPr lang="en-US" dirty="0"/>
          </a:p>
          <a:p>
            <a:pPr marL="0" indent="0">
              <a:buNone/>
            </a:pPr>
            <a:r>
              <a:rPr lang="en-US" dirty="0"/>
              <a:t>“The term </a:t>
            </a:r>
            <a:r>
              <a:rPr lang="en-US" dirty="0" smtClean="0"/>
              <a:t>‘employee </a:t>
            </a:r>
            <a:r>
              <a:rPr lang="en-US" dirty="0"/>
              <a:t>employed in a bona fide </a:t>
            </a:r>
            <a:r>
              <a:rPr lang="en-US" b="1" dirty="0"/>
              <a:t>administrative</a:t>
            </a:r>
            <a:r>
              <a:rPr lang="en-US" dirty="0"/>
              <a:t> </a:t>
            </a:r>
            <a:r>
              <a:rPr lang="en-US" dirty="0" smtClean="0"/>
              <a:t>capacity’ </a:t>
            </a:r>
            <a:r>
              <a:rPr lang="en-US" dirty="0"/>
              <a:t>in [29 USC § 213(a)(1)] shall mean any employee:</a:t>
            </a:r>
          </a:p>
          <a:p>
            <a:pPr marL="0" indent="0">
              <a:buNone/>
            </a:pPr>
            <a:endParaRPr lang="en-US" dirty="0" smtClean="0"/>
          </a:p>
          <a:p>
            <a:pPr marL="0" indent="0">
              <a:buNone/>
            </a:pPr>
            <a:r>
              <a:rPr lang="en-US" dirty="0" smtClean="0"/>
              <a:t>(</a:t>
            </a:r>
            <a:r>
              <a:rPr lang="en-US" dirty="0"/>
              <a:t>1) Compensated on a salary or fee basis at a rate of not less than $455 per week . . . , exclusive of board, lodging or other facilities;</a:t>
            </a:r>
          </a:p>
          <a:p>
            <a:pPr marL="0" indent="0">
              <a:buNone/>
            </a:pPr>
            <a:endParaRPr lang="en-US" dirty="0" smtClean="0"/>
          </a:p>
          <a:p>
            <a:pPr marL="0" indent="0">
              <a:buNone/>
            </a:pPr>
            <a:r>
              <a:rPr lang="en-US" dirty="0" smtClean="0"/>
              <a:t>(</a:t>
            </a:r>
            <a:r>
              <a:rPr lang="en-US" dirty="0"/>
              <a:t>2) Whose primary duty is the performance of </a:t>
            </a:r>
            <a:r>
              <a:rPr lang="en-US" b="1" dirty="0"/>
              <a:t>office or non-manual work directly related to the management or general business operations</a:t>
            </a:r>
            <a:r>
              <a:rPr lang="en-US" dirty="0"/>
              <a:t> of the employer or the employer's customers; and</a:t>
            </a:r>
          </a:p>
          <a:p>
            <a:pPr marL="0" indent="0">
              <a:buNone/>
            </a:pPr>
            <a:endParaRPr lang="en-US" dirty="0"/>
          </a:p>
          <a:p>
            <a:pPr marL="0" indent="0">
              <a:buNone/>
            </a:pPr>
            <a:r>
              <a:rPr lang="en-US" dirty="0" smtClean="0"/>
              <a:t>(</a:t>
            </a:r>
            <a:r>
              <a:rPr lang="en-US" dirty="0"/>
              <a:t>3) Whose primary duty includes the </a:t>
            </a:r>
            <a:r>
              <a:rPr lang="en-US" b="1" dirty="0"/>
              <a:t>exercise of discretion and independent judgment with respect to matters of significance</a:t>
            </a:r>
            <a:r>
              <a:rPr lang="en-US" dirty="0"/>
              <a:t>.”</a:t>
            </a:r>
          </a:p>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10</a:t>
            </a:fld>
            <a:endParaRPr lang="en-US" dirty="0"/>
          </a:p>
        </p:txBody>
      </p:sp>
    </p:spTree>
    <p:extLst>
      <p:ext uri="{BB962C8B-B14F-4D97-AF65-F5344CB8AC3E}">
        <p14:creationId xmlns:p14="http://schemas.microsoft.com/office/powerpoint/2010/main" val="193346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Unit 4 Employees</a:t>
            </a:r>
            <a:endParaRPr lang="en-US" dirty="0"/>
          </a:p>
        </p:txBody>
      </p:sp>
      <p:sp>
        <p:nvSpPr>
          <p:cNvPr id="3" name="Content Placeholder 2"/>
          <p:cNvSpPr>
            <a:spLocks noGrp="1"/>
          </p:cNvSpPr>
          <p:nvPr>
            <p:ph idx="1"/>
          </p:nvPr>
        </p:nvSpPr>
        <p:spPr/>
        <p:txBody>
          <a:bodyPr>
            <a:normAutofit fontScale="70000" lnSpcReduction="20000"/>
          </a:bodyPr>
          <a:lstStyle/>
          <a:p>
            <a:pPr marL="1371600" indent="-1371600">
              <a:buNone/>
            </a:pPr>
            <a:r>
              <a:rPr lang="en-US" u="sng" dirty="0" smtClean="0"/>
              <a:t>Class Code</a:t>
            </a:r>
            <a:r>
              <a:rPr lang="en-US" dirty="0"/>
              <a:t>	</a:t>
            </a:r>
            <a:r>
              <a:rPr lang="en-US" u="sng" dirty="0" smtClean="0"/>
              <a:t>Classification </a:t>
            </a:r>
            <a:r>
              <a:rPr lang="en-US" u="sng" dirty="0"/>
              <a:t>Title</a:t>
            </a:r>
            <a:endParaRPr lang="en-US" dirty="0"/>
          </a:p>
          <a:p>
            <a:pPr marL="1371600" indent="-1371600">
              <a:buNone/>
            </a:pPr>
            <a:r>
              <a:rPr lang="en-US" dirty="0" smtClean="0"/>
              <a:t>3081	Student </a:t>
            </a:r>
            <a:r>
              <a:rPr lang="en-US" dirty="0"/>
              <a:t>Services Professional II - 10-month</a:t>
            </a:r>
          </a:p>
          <a:p>
            <a:pPr marL="1371600" indent="-1371600">
              <a:buNone/>
            </a:pPr>
            <a:r>
              <a:rPr lang="en-US" dirty="0" smtClean="0"/>
              <a:t>3082	Student </a:t>
            </a:r>
            <a:r>
              <a:rPr lang="en-US" dirty="0"/>
              <a:t>Services Professional II - 12-month</a:t>
            </a:r>
          </a:p>
          <a:p>
            <a:pPr marL="1371600" indent="-1371600">
              <a:buNone/>
            </a:pPr>
            <a:r>
              <a:rPr lang="en-US" dirty="0" smtClean="0"/>
              <a:t>3083	Student </a:t>
            </a:r>
            <a:r>
              <a:rPr lang="en-US" dirty="0"/>
              <a:t>Services Professional II - Academic Year</a:t>
            </a:r>
          </a:p>
          <a:p>
            <a:pPr marL="1371600" indent="-1371600">
              <a:buNone/>
            </a:pPr>
            <a:r>
              <a:rPr lang="en-US" dirty="0" smtClean="0"/>
              <a:t>3084	Student </a:t>
            </a:r>
            <a:r>
              <a:rPr lang="en-US" dirty="0"/>
              <a:t>Services Professional III - 12-month</a:t>
            </a:r>
          </a:p>
          <a:p>
            <a:pPr marL="1371600" indent="-1371600">
              <a:buNone/>
            </a:pPr>
            <a:r>
              <a:rPr lang="en-US" dirty="0" smtClean="0"/>
              <a:t>3085	Student </a:t>
            </a:r>
            <a:r>
              <a:rPr lang="en-US" dirty="0"/>
              <a:t>Services Professional III - Academic Year</a:t>
            </a:r>
          </a:p>
          <a:p>
            <a:pPr marL="1371600" indent="-1371600">
              <a:buNone/>
            </a:pPr>
            <a:r>
              <a:rPr lang="en-US" dirty="0" smtClean="0"/>
              <a:t>3086	Student </a:t>
            </a:r>
            <a:r>
              <a:rPr lang="en-US" dirty="0"/>
              <a:t>Services Professional IV - 12-month</a:t>
            </a:r>
          </a:p>
          <a:p>
            <a:pPr marL="1371600" indent="-1371600">
              <a:buNone/>
            </a:pPr>
            <a:r>
              <a:rPr lang="en-US" dirty="0" smtClean="0"/>
              <a:t>3087	Student </a:t>
            </a:r>
            <a:r>
              <a:rPr lang="en-US" dirty="0"/>
              <a:t>Services Professional IV - Academic Year</a:t>
            </a:r>
          </a:p>
          <a:p>
            <a:pPr marL="1371600" indent="-1371600">
              <a:buNone/>
            </a:pPr>
            <a:r>
              <a:rPr lang="en-US" dirty="0" smtClean="0"/>
              <a:t>3088	Student </a:t>
            </a:r>
            <a:r>
              <a:rPr lang="en-US" dirty="0"/>
              <a:t>Services Professional III - 10 month</a:t>
            </a:r>
          </a:p>
          <a:p>
            <a:pPr marL="1371600" indent="-1371600">
              <a:buNone/>
            </a:pPr>
            <a:r>
              <a:rPr lang="en-US" dirty="0" smtClean="0"/>
              <a:t>3089	Student </a:t>
            </a:r>
            <a:r>
              <a:rPr lang="en-US" dirty="0"/>
              <a:t>Services Professional IV - 10 month</a:t>
            </a:r>
          </a:p>
          <a:p>
            <a:pPr marL="1371600" indent="-1371600">
              <a:buNone/>
            </a:pPr>
            <a:r>
              <a:rPr lang="en-US" dirty="0" smtClean="0"/>
              <a:t>5181	Extended </a:t>
            </a:r>
            <a:r>
              <a:rPr lang="en-US" dirty="0"/>
              <a:t>Education Specialist I</a:t>
            </a:r>
          </a:p>
          <a:p>
            <a:pPr marL="1371600" indent="-1371600">
              <a:buNone/>
            </a:pPr>
            <a:r>
              <a:rPr lang="en-US" dirty="0" smtClean="0"/>
              <a:t>5182	Extended </a:t>
            </a:r>
            <a:r>
              <a:rPr lang="en-US" dirty="0"/>
              <a:t>Education Specialist II</a:t>
            </a:r>
          </a:p>
          <a:p>
            <a:pPr marL="1371600" indent="-1371600">
              <a:buNone/>
            </a:pPr>
            <a:r>
              <a:rPr lang="en-US" dirty="0" smtClean="0"/>
              <a:t>2802	Educational </a:t>
            </a:r>
            <a:r>
              <a:rPr lang="en-US" dirty="0"/>
              <a:t>Television Program Director, </a:t>
            </a:r>
            <a:r>
              <a:rPr lang="en-US" dirty="0" smtClean="0"/>
              <a:t>SDSU</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11</a:t>
            </a:fld>
            <a:endParaRPr lang="en-US" dirty="0"/>
          </a:p>
        </p:txBody>
      </p:sp>
    </p:spTree>
    <p:extLst>
      <p:ext uri="{BB962C8B-B14F-4D97-AF65-F5344CB8AC3E}">
        <p14:creationId xmlns:p14="http://schemas.microsoft.com/office/powerpoint/2010/main" val="603775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Non-Exempt Unit 4 Employees</a:t>
            </a:r>
            <a:endParaRPr lang="en-US" dirty="0"/>
          </a:p>
        </p:txBody>
      </p:sp>
      <p:sp>
        <p:nvSpPr>
          <p:cNvPr id="3" name="Content Placeholder 2"/>
          <p:cNvSpPr>
            <a:spLocks noGrp="1"/>
          </p:cNvSpPr>
          <p:nvPr>
            <p:ph idx="1"/>
          </p:nvPr>
        </p:nvSpPr>
        <p:spPr/>
        <p:txBody>
          <a:bodyPr>
            <a:normAutofit fontScale="55000" lnSpcReduction="20000"/>
          </a:bodyPr>
          <a:lstStyle/>
          <a:p>
            <a:pPr marL="1371600" indent="-1371600">
              <a:buNone/>
            </a:pPr>
            <a:r>
              <a:rPr lang="en-US" u="sng" dirty="0" smtClean="0"/>
              <a:t>Class Code</a:t>
            </a:r>
            <a:r>
              <a:rPr lang="en-US" dirty="0"/>
              <a:t>	</a:t>
            </a:r>
            <a:r>
              <a:rPr lang="en-US" u="sng" dirty="0" smtClean="0"/>
              <a:t>Classification </a:t>
            </a:r>
            <a:r>
              <a:rPr lang="en-US" u="sng" dirty="0"/>
              <a:t>Title</a:t>
            </a:r>
            <a:endParaRPr lang="en-US" dirty="0"/>
          </a:p>
          <a:p>
            <a:pPr marL="1371600" indent="-1371600">
              <a:buNone/>
            </a:pPr>
            <a:r>
              <a:rPr lang="en-US" dirty="0" smtClean="0"/>
              <a:t>2627	Credential </a:t>
            </a:r>
            <a:r>
              <a:rPr lang="en-US" dirty="0"/>
              <a:t>Analyst Trainee</a:t>
            </a:r>
          </a:p>
          <a:p>
            <a:pPr marL="1371600" indent="-1371600">
              <a:buNone/>
            </a:pPr>
            <a:r>
              <a:rPr lang="en-US" dirty="0" smtClean="0"/>
              <a:t>2628	Credential Analyst I</a:t>
            </a:r>
          </a:p>
          <a:p>
            <a:pPr marL="1371600" indent="-1371600">
              <a:buNone/>
            </a:pPr>
            <a:r>
              <a:rPr lang="en-US" dirty="0" smtClean="0"/>
              <a:t>2630	Credential </a:t>
            </a:r>
            <a:r>
              <a:rPr lang="en-US" dirty="0"/>
              <a:t>Analyst II</a:t>
            </a:r>
          </a:p>
          <a:p>
            <a:pPr marL="1371600" indent="-1371600">
              <a:buNone/>
            </a:pPr>
            <a:r>
              <a:rPr lang="en-US" dirty="0" smtClean="0"/>
              <a:t>2632	Evaluator </a:t>
            </a:r>
            <a:r>
              <a:rPr lang="en-US" dirty="0"/>
              <a:t>I</a:t>
            </a:r>
          </a:p>
          <a:p>
            <a:pPr marL="1371600" indent="-1371600">
              <a:buNone/>
            </a:pPr>
            <a:r>
              <a:rPr lang="en-US" dirty="0" smtClean="0"/>
              <a:t>2633	Evaluator </a:t>
            </a:r>
            <a:r>
              <a:rPr lang="en-US" dirty="0"/>
              <a:t>II</a:t>
            </a:r>
          </a:p>
          <a:p>
            <a:pPr marL="1371600" indent="-1371600">
              <a:buNone/>
            </a:pPr>
            <a:r>
              <a:rPr lang="en-US" dirty="0" smtClean="0"/>
              <a:t>2634	Evaluator </a:t>
            </a:r>
            <a:r>
              <a:rPr lang="en-US" dirty="0"/>
              <a:t>Trainee</a:t>
            </a:r>
          </a:p>
          <a:p>
            <a:pPr marL="1371600" indent="-1371600">
              <a:buNone/>
            </a:pPr>
            <a:r>
              <a:rPr lang="en-US" dirty="0" smtClean="0"/>
              <a:t>2635	Student </a:t>
            </a:r>
            <a:r>
              <a:rPr lang="en-US" dirty="0"/>
              <a:t>Personnel Technician, Financial Aid</a:t>
            </a:r>
          </a:p>
          <a:p>
            <a:pPr marL="1371600" indent="-1371600">
              <a:buNone/>
            </a:pPr>
            <a:r>
              <a:rPr lang="en-US" dirty="0" smtClean="0"/>
              <a:t>2895	Lead </a:t>
            </a:r>
            <a:r>
              <a:rPr lang="en-US" dirty="0"/>
              <a:t>Library Assistant II</a:t>
            </a:r>
          </a:p>
          <a:p>
            <a:pPr marL="1371600" indent="-1371600">
              <a:buNone/>
            </a:pPr>
            <a:r>
              <a:rPr lang="en-US" dirty="0" smtClean="0"/>
              <a:t>2896	Lead </a:t>
            </a:r>
            <a:r>
              <a:rPr lang="en-US" dirty="0"/>
              <a:t>Library Assistant III</a:t>
            </a:r>
          </a:p>
          <a:p>
            <a:pPr marL="1371600" indent="-1371600">
              <a:buNone/>
            </a:pPr>
            <a:r>
              <a:rPr lang="en-US" dirty="0" smtClean="0"/>
              <a:t>2891	Lead </a:t>
            </a:r>
            <a:r>
              <a:rPr lang="en-US" dirty="0"/>
              <a:t>Library Assistant IV</a:t>
            </a:r>
          </a:p>
          <a:p>
            <a:pPr marL="1371600" indent="-1371600">
              <a:buNone/>
            </a:pPr>
            <a:r>
              <a:rPr lang="en-US" dirty="0" smtClean="0"/>
              <a:t>3078	Student </a:t>
            </a:r>
            <a:r>
              <a:rPr lang="en-US" dirty="0"/>
              <a:t>Services Professional I - </a:t>
            </a:r>
            <a:r>
              <a:rPr lang="en-US" dirty="0" smtClean="0"/>
              <a:t>10-month</a:t>
            </a:r>
            <a:endParaRPr lang="en-US" dirty="0"/>
          </a:p>
          <a:p>
            <a:pPr marL="1371600" indent="-1371600">
              <a:buNone/>
            </a:pPr>
            <a:r>
              <a:rPr lang="en-US" dirty="0" smtClean="0"/>
              <a:t>3079	Student </a:t>
            </a:r>
            <a:r>
              <a:rPr lang="en-US" dirty="0"/>
              <a:t>Services Professional I - </a:t>
            </a:r>
            <a:r>
              <a:rPr lang="en-US" dirty="0" smtClean="0"/>
              <a:t>12-month</a:t>
            </a:r>
            <a:endParaRPr lang="en-US" dirty="0"/>
          </a:p>
          <a:p>
            <a:pPr marL="1371600" indent="-1371600">
              <a:buNone/>
            </a:pPr>
            <a:r>
              <a:rPr lang="en-US" dirty="0" smtClean="0"/>
              <a:t>3080	Student </a:t>
            </a:r>
            <a:r>
              <a:rPr lang="en-US" dirty="0"/>
              <a:t>Services Professional I - Academic </a:t>
            </a:r>
            <a:r>
              <a:rPr lang="en-US" dirty="0" smtClean="0"/>
              <a:t>Year</a:t>
            </a:r>
            <a:endParaRPr lang="en-US" dirty="0"/>
          </a:p>
          <a:p>
            <a:pPr marL="1371600" indent="-1371600">
              <a:buNone/>
            </a:pPr>
            <a:r>
              <a:rPr lang="en-US" dirty="0" smtClean="0"/>
              <a:t>9164	Placement Interviewer</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12</a:t>
            </a:fld>
            <a:endParaRPr lang="en-US" dirty="0"/>
          </a:p>
        </p:txBody>
      </p:sp>
    </p:spTree>
    <p:extLst>
      <p:ext uri="{BB962C8B-B14F-4D97-AF65-F5344CB8AC3E}">
        <p14:creationId xmlns:p14="http://schemas.microsoft.com/office/powerpoint/2010/main" val="168633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SSPs I</a:t>
            </a:r>
            <a:endParaRPr lang="en-US" dirty="0"/>
          </a:p>
        </p:txBody>
      </p:sp>
      <p:sp>
        <p:nvSpPr>
          <p:cNvPr id="3" name="Content Placeholder 2"/>
          <p:cNvSpPr>
            <a:spLocks noGrp="1"/>
          </p:cNvSpPr>
          <p:nvPr>
            <p:ph idx="1"/>
          </p:nvPr>
        </p:nvSpPr>
        <p:spPr/>
        <p:txBody>
          <a:bodyPr/>
          <a:lstStyle/>
          <a:p>
            <a:pPr marL="0" indent="0">
              <a:buNone/>
            </a:pPr>
            <a:r>
              <a:rPr lang="en-US" b="1" dirty="0" smtClean="0"/>
              <a:t>Technical Letter HR 95-18</a:t>
            </a:r>
          </a:p>
          <a:p>
            <a:pPr marL="0" indent="0">
              <a:buNone/>
            </a:pP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8C0E913D-8F43-4035-A83A-A8E7FE0C433F}" type="slidenum">
              <a:rPr lang="en-US" smtClean="0"/>
              <a:t>13</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343400"/>
            <a:ext cx="8305800" cy="1733075"/>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0"/>
            <a:ext cx="5943600" cy="1585595"/>
          </a:xfrm>
          <a:prstGeom prst="rect">
            <a:avLst/>
          </a:prstGeom>
          <a:noFill/>
          <a:ln>
            <a:noFill/>
          </a:ln>
        </p:spPr>
      </p:pic>
    </p:spTree>
    <p:extLst>
      <p:ext uri="{BB962C8B-B14F-4D97-AF65-F5344CB8AC3E}">
        <p14:creationId xmlns:p14="http://schemas.microsoft.com/office/powerpoint/2010/main" val="4064864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SSPs I continued</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14</a:t>
            </a:fld>
            <a:endParaRPr lang="en-US"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8229600" cy="3376550"/>
          </a:xfrm>
          <a:prstGeom prst="rect">
            <a:avLst/>
          </a:prstGeom>
          <a:noFill/>
          <a:ln>
            <a:noFill/>
          </a:ln>
        </p:spPr>
      </p:pic>
    </p:spTree>
    <p:extLst>
      <p:ext uri="{BB962C8B-B14F-4D97-AF65-F5344CB8AC3E}">
        <p14:creationId xmlns:p14="http://schemas.microsoft.com/office/powerpoint/2010/main" val="190554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SSPs I continued</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15</a:t>
            </a:fld>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6725" y="1600200"/>
            <a:ext cx="8229600" cy="700294"/>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0"/>
            <a:ext cx="8229600" cy="3048000"/>
          </a:xfrm>
          <a:prstGeom prst="rect">
            <a:avLst/>
          </a:prstGeom>
          <a:noFill/>
          <a:ln>
            <a:noFill/>
          </a:ln>
        </p:spPr>
      </p:pic>
    </p:spTree>
    <p:extLst>
      <p:ext uri="{BB962C8B-B14F-4D97-AF65-F5344CB8AC3E}">
        <p14:creationId xmlns:p14="http://schemas.microsoft.com/office/powerpoint/2010/main" val="1995666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Unit 4 Employees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Article 28.27</a:t>
            </a:r>
          </a:p>
          <a:p>
            <a:pPr marL="0" indent="0">
              <a:buNone/>
            </a:pPr>
            <a:endParaRPr lang="en-US" dirty="0" smtClean="0"/>
          </a:p>
          <a:p>
            <a:pPr marL="0" indent="0">
              <a:buNone/>
            </a:pPr>
            <a:r>
              <a:rPr lang="en-US" dirty="0" smtClean="0"/>
              <a:t>Exempt employees </a:t>
            </a:r>
          </a:p>
          <a:p>
            <a:pPr marL="0" indent="0">
              <a:buNone/>
            </a:pPr>
            <a:endParaRPr lang="en-US" dirty="0" smtClean="0"/>
          </a:p>
          <a:p>
            <a:r>
              <a:rPr lang="en-US" dirty="0" smtClean="0"/>
              <a:t>are entitled to</a:t>
            </a:r>
            <a:r>
              <a:rPr lang="en-US" i="1" dirty="0"/>
              <a:t> </a:t>
            </a:r>
            <a:r>
              <a:rPr lang="en-US" dirty="0" smtClean="0"/>
              <a:t>a </a:t>
            </a:r>
            <a:r>
              <a:rPr lang="en-US" dirty="0"/>
              <a:t>workweek </a:t>
            </a:r>
            <a:r>
              <a:rPr lang="en-US" dirty="0" smtClean="0"/>
              <a:t>of </a:t>
            </a:r>
            <a:r>
              <a:rPr lang="en-US" dirty="0"/>
              <a:t>“an </a:t>
            </a:r>
            <a:r>
              <a:rPr lang="en-US" b="1" dirty="0"/>
              <a:t>average</a:t>
            </a:r>
            <a:r>
              <a:rPr lang="en-US" dirty="0"/>
              <a:t> of </a:t>
            </a:r>
            <a:r>
              <a:rPr lang="en-US" b="1" dirty="0"/>
              <a:t>forty (40) hours</a:t>
            </a:r>
            <a:r>
              <a:rPr lang="en-US" dirty="0"/>
              <a:t> per week during any six (6) consecutive pay periods” </a:t>
            </a:r>
            <a:endParaRPr lang="en-US" dirty="0" smtClean="0"/>
          </a:p>
          <a:p>
            <a:endParaRPr lang="en-US" dirty="0" smtClean="0"/>
          </a:p>
          <a:p>
            <a:r>
              <a:rPr lang="en-US" dirty="0" smtClean="0"/>
              <a:t>“shall </a:t>
            </a:r>
            <a:r>
              <a:rPr lang="en-US" dirty="0"/>
              <a:t>not be assigned </a:t>
            </a:r>
            <a:r>
              <a:rPr lang="en-US" dirty="0" smtClean="0"/>
              <a:t>an </a:t>
            </a:r>
            <a:r>
              <a:rPr lang="en-US" b="1" dirty="0"/>
              <a:t>unreasonable</a:t>
            </a:r>
            <a:r>
              <a:rPr lang="en-US" dirty="0"/>
              <a:t> or </a:t>
            </a:r>
            <a:r>
              <a:rPr lang="en-US" b="1" dirty="0"/>
              <a:t>excessive</a:t>
            </a:r>
            <a:r>
              <a:rPr lang="en-US" dirty="0"/>
              <a:t> workload.”</a:t>
            </a:r>
          </a:p>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16</a:t>
            </a:fld>
            <a:endParaRPr lang="en-US" dirty="0"/>
          </a:p>
        </p:txBody>
      </p:sp>
    </p:spTree>
    <p:extLst>
      <p:ext uri="{BB962C8B-B14F-4D97-AF65-F5344CB8AC3E}">
        <p14:creationId xmlns:p14="http://schemas.microsoft.com/office/powerpoint/2010/main" val="243310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Unit 4 Employees cont.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050" y="1309010"/>
            <a:ext cx="6838950" cy="5122612"/>
          </a:xfrm>
        </p:spPr>
      </p:pic>
      <p:sp>
        <p:nvSpPr>
          <p:cNvPr id="4" name="Slide Number Placeholder 3"/>
          <p:cNvSpPr>
            <a:spLocks noGrp="1"/>
          </p:cNvSpPr>
          <p:nvPr>
            <p:ph type="sldNum" sz="quarter" idx="12"/>
          </p:nvPr>
        </p:nvSpPr>
        <p:spPr/>
        <p:txBody>
          <a:bodyPr/>
          <a:lstStyle/>
          <a:p>
            <a:fld id="{8C0E913D-8F43-4035-A83A-A8E7FE0C433F}" type="slidenum">
              <a:rPr lang="en-US" smtClean="0"/>
              <a:t>17</a:t>
            </a:fld>
            <a:endParaRPr lang="en-US" dirty="0"/>
          </a:p>
        </p:txBody>
      </p:sp>
    </p:spTree>
    <p:extLst>
      <p:ext uri="{BB962C8B-B14F-4D97-AF65-F5344CB8AC3E}">
        <p14:creationId xmlns:p14="http://schemas.microsoft.com/office/powerpoint/2010/main" val="2529346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Exempt &amp; Non-Exempt </a:t>
            </a:r>
            <a:r>
              <a:rPr lang="en-US" dirty="0" smtClean="0"/>
              <a:t>Unit 4 </a:t>
            </a:r>
            <a:r>
              <a:rPr lang="en-US" dirty="0" smtClean="0"/>
              <a:t>Employees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Exempt and non-exempt </a:t>
            </a:r>
            <a:r>
              <a:rPr lang="en-US" dirty="0" smtClean="0"/>
              <a:t>Unit 4 employees are entitled </a:t>
            </a:r>
            <a:r>
              <a:rPr lang="en-US" dirty="0" smtClean="0"/>
              <a:t>to </a:t>
            </a:r>
            <a:r>
              <a:rPr lang="en-US" i="1" dirty="0" smtClean="0"/>
              <a:t>unpaid</a:t>
            </a:r>
            <a:r>
              <a:rPr lang="en-US" dirty="0" smtClean="0"/>
              <a:t> </a:t>
            </a:r>
            <a:r>
              <a:rPr lang="en-US" b="1" dirty="0" smtClean="0"/>
              <a:t>meal periods.</a:t>
            </a:r>
          </a:p>
          <a:p>
            <a:pPr marL="0" indent="0">
              <a:buNone/>
            </a:pPr>
            <a:endParaRPr lang="en-US" b="1" dirty="0"/>
          </a:p>
          <a:p>
            <a:pPr marL="685800" indent="-685800">
              <a:buNone/>
            </a:pPr>
            <a:r>
              <a:rPr lang="en-US" dirty="0" smtClean="0"/>
              <a:t>28.9</a:t>
            </a:r>
            <a:r>
              <a:rPr lang="en-US" dirty="0"/>
              <a:t>	An employee shall be entitled to a meal period not to exceed </a:t>
            </a:r>
            <a:r>
              <a:rPr lang="en-US" b="1" dirty="0"/>
              <a:t>sixty (60) minutes</a:t>
            </a:r>
            <a:r>
              <a:rPr lang="en-US" dirty="0"/>
              <a:t>. The time of such a meal period shall be designated by the appropriate administrator. The appropriate administrator may adjust meal periods to account for variations in work schedules. Such meal periods </a:t>
            </a:r>
            <a:r>
              <a:rPr lang="en-US" b="1" dirty="0"/>
              <a:t>shall not count toward hours worked</a:t>
            </a:r>
            <a:r>
              <a:rPr lang="en-US" dirty="0"/>
              <a:t>, except as provided for in provision 28.10.</a:t>
            </a:r>
          </a:p>
          <a:p>
            <a:pPr marL="685800" indent="-685800">
              <a:buNone/>
            </a:pPr>
            <a:r>
              <a:rPr lang="en-US" dirty="0"/>
              <a:t> </a:t>
            </a:r>
          </a:p>
        </p:txBody>
      </p:sp>
      <p:sp>
        <p:nvSpPr>
          <p:cNvPr id="4" name="Slide Number Placeholder 3"/>
          <p:cNvSpPr>
            <a:spLocks noGrp="1"/>
          </p:cNvSpPr>
          <p:nvPr>
            <p:ph type="sldNum" sz="quarter" idx="12"/>
          </p:nvPr>
        </p:nvSpPr>
        <p:spPr/>
        <p:txBody>
          <a:bodyPr/>
          <a:lstStyle/>
          <a:p>
            <a:fld id="{8C0E913D-8F43-4035-A83A-A8E7FE0C433F}" type="slidenum">
              <a:rPr lang="en-US" smtClean="0"/>
              <a:t>18</a:t>
            </a:fld>
            <a:endParaRPr lang="en-US" dirty="0"/>
          </a:p>
        </p:txBody>
      </p:sp>
    </p:spTree>
    <p:extLst>
      <p:ext uri="{BB962C8B-B14F-4D97-AF65-F5344CB8AC3E}">
        <p14:creationId xmlns:p14="http://schemas.microsoft.com/office/powerpoint/2010/main" val="312608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Non-Exempt Unit 4 Employees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Non-exempt </a:t>
            </a:r>
            <a:r>
              <a:rPr lang="en-US" dirty="0"/>
              <a:t>U</a:t>
            </a:r>
            <a:r>
              <a:rPr lang="en-US" dirty="0" smtClean="0"/>
              <a:t>nit 4 employees are entitled to </a:t>
            </a:r>
            <a:r>
              <a:rPr lang="en-US" b="1" dirty="0" smtClean="0"/>
              <a:t>overtime</a:t>
            </a:r>
            <a:r>
              <a:rPr lang="en-US" dirty="0" smtClean="0"/>
              <a:t>.</a:t>
            </a:r>
          </a:p>
          <a:p>
            <a:pPr marL="0" indent="0">
              <a:buNone/>
            </a:pPr>
            <a:endParaRPr lang="en-US" dirty="0"/>
          </a:p>
          <a:p>
            <a:pPr marL="914400" indent="-914400">
              <a:buNone/>
            </a:pPr>
            <a:r>
              <a:rPr lang="en-US" dirty="0" smtClean="0"/>
              <a:t>28.17</a:t>
            </a:r>
            <a:r>
              <a:rPr lang="en-US" dirty="0"/>
              <a:t>	Overtime shall be compensated at </a:t>
            </a:r>
            <a:r>
              <a:rPr lang="en-US" b="1" dirty="0"/>
              <a:t>one and a half (1 1/2) times</a:t>
            </a:r>
            <a:r>
              <a:rPr lang="en-US" dirty="0"/>
              <a:t> the employee's regular hourly rate. </a:t>
            </a:r>
          </a:p>
          <a:p>
            <a:pPr marL="0" indent="0">
              <a:buNone/>
            </a:pPr>
            <a:r>
              <a:rPr lang="en-US" dirty="0"/>
              <a:t> </a:t>
            </a:r>
          </a:p>
          <a:p>
            <a:pPr marL="0" indent="0">
              <a:buNone/>
            </a:pPr>
            <a:endParaRPr lang="en-US" dirty="0"/>
          </a:p>
          <a:p>
            <a:pPr marL="914400" indent="-914400">
              <a:buNone/>
            </a:pPr>
            <a:r>
              <a:rPr lang="en-US" dirty="0"/>
              <a:t>28.19	All overtime hours worked shall be compensated by </a:t>
            </a:r>
            <a:r>
              <a:rPr lang="en-US" b="1" dirty="0"/>
              <a:t>cash</a:t>
            </a:r>
            <a:r>
              <a:rPr lang="en-US" dirty="0"/>
              <a:t> or </a:t>
            </a:r>
            <a:r>
              <a:rPr lang="en-US" b="1" dirty="0"/>
              <a:t>compensatory time off</a:t>
            </a:r>
            <a:r>
              <a:rPr lang="en-US" dirty="0"/>
              <a:t> (CTO) as determined by the appropriate administrator.</a:t>
            </a:r>
          </a:p>
        </p:txBody>
      </p:sp>
      <p:sp>
        <p:nvSpPr>
          <p:cNvPr id="4" name="Slide Number Placeholder 3"/>
          <p:cNvSpPr>
            <a:spLocks noGrp="1"/>
          </p:cNvSpPr>
          <p:nvPr>
            <p:ph type="sldNum" sz="quarter" idx="12"/>
          </p:nvPr>
        </p:nvSpPr>
        <p:spPr/>
        <p:txBody>
          <a:bodyPr/>
          <a:lstStyle/>
          <a:p>
            <a:fld id="{8C0E913D-8F43-4035-A83A-A8E7FE0C433F}" type="slidenum">
              <a:rPr lang="en-US" smtClean="0"/>
              <a:t>19</a:t>
            </a:fld>
            <a:endParaRPr lang="en-US" dirty="0"/>
          </a:p>
        </p:txBody>
      </p:sp>
    </p:spTree>
    <p:extLst>
      <p:ext uri="{BB962C8B-B14F-4D97-AF65-F5344CB8AC3E}">
        <p14:creationId xmlns:p14="http://schemas.microsoft.com/office/powerpoint/2010/main" val="1938282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Summary of the Fair Labor Standards Act</a:t>
            </a:r>
          </a:p>
          <a:p>
            <a:pPr marL="514350" indent="-514350">
              <a:buFont typeface="+mj-lt"/>
              <a:buAutoNum type="arabicPeriod"/>
            </a:pPr>
            <a:r>
              <a:rPr lang="en-US" dirty="0" smtClean="0"/>
              <a:t>Different Forms of Overtime “Compensation”</a:t>
            </a:r>
          </a:p>
          <a:p>
            <a:pPr marL="514350" indent="-514350">
              <a:buFont typeface="+mj-lt"/>
              <a:buAutoNum type="arabicPeriod"/>
            </a:pPr>
            <a:r>
              <a:rPr lang="en-US" dirty="0" smtClean="0"/>
              <a:t>The Administrative Exemption</a:t>
            </a:r>
          </a:p>
          <a:p>
            <a:pPr marL="514350" indent="-514350">
              <a:buFont typeface="+mj-lt"/>
              <a:buAutoNum type="arabicPeriod"/>
            </a:pPr>
            <a:r>
              <a:rPr lang="en-US" dirty="0" smtClean="0"/>
              <a:t>How the CSU Applies the Administrative Exemption to Unit 4 Employees</a:t>
            </a:r>
          </a:p>
          <a:p>
            <a:pPr marL="514350" indent="-514350">
              <a:buFont typeface="+mj-lt"/>
              <a:buAutoNum type="arabicPeriod"/>
            </a:pPr>
            <a:r>
              <a:rPr lang="en-US" dirty="0" smtClean="0"/>
              <a:t>What the CBA Offers to Unit 4 Employees Above and Beyond the FLSA</a:t>
            </a:r>
          </a:p>
          <a:p>
            <a:pPr marL="514350" indent="-514350">
              <a:buFont typeface="+mj-lt"/>
              <a:buAutoNum type="arabicPeriod"/>
            </a:pPr>
            <a:r>
              <a:rPr lang="en-US" dirty="0" smtClean="0"/>
              <a:t>Some Frequently Asked Questions</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a:t>
            </a:fld>
            <a:endParaRPr lang="en-US" dirty="0"/>
          </a:p>
        </p:txBody>
      </p:sp>
    </p:spTree>
    <p:extLst>
      <p:ext uri="{BB962C8B-B14F-4D97-AF65-F5344CB8AC3E}">
        <p14:creationId xmlns:p14="http://schemas.microsoft.com/office/powerpoint/2010/main" val="275493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Non-Exempt Unit 4 Employees cont.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Non-exempt Unit 4 employees are entitled to </a:t>
            </a:r>
            <a:r>
              <a:rPr lang="en-US" b="1" dirty="0" smtClean="0"/>
              <a:t>rest periods</a:t>
            </a:r>
            <a:r>
              <a:rPr lang="en-US" dirty="0" smtClean="0"/>
              <a:t>.</a:t>
            </a:r>
          </a:p>
          <a:p>
            <a:pPr marL="0" indent="0">
              <a:buNone/>
            </a:pPr>
            <a:endParaRPr lang="en-US" dirty="0"/>
          </a:p>
          <a:p>
            <a:pPr marL="914400" indent="-914400">
              <a:buNone/>
            </a:pPr>
            <a:r>
              <a:rPr lang="en-US" dirty="0" smtClean="0"/>
              <a:t>28.14</a:t>
            </a:r>
            <a:r>
              <a:rPr lang="en-US" dirty="0"/>
              <a:t>	An employee in a classification listed in Appendix D shall be allowed rest periods each workday of </a:t>
            </a:r>
            <a:r>
              <a:rPr lang="en-US" b="1" dirty="0"/>
              <a:t>fifteen (15) minutes for each four (4) hours worked</a:t>
            </a:r>
            <a:r>
              <a:rPr lang="en-US" dirty="0"/>
              <a:t>. Rest period schedules shall be determined by the appropriate administrator in accordance with the requirements of the department. Rest periods shall be counted toward </a:t>
            </a:r>
            <a:r>
              <a:rPr lang="en-US" b="1" dirty="0"/>
              <a:t>hours worked</a:t>
            </a:r>
            <a:r>
              <a:rPr lang="en-US" dirty="0"/>
              <a:t>. Rest period time not taken shall not be cumulative</a:t>
            </a:r>
            <a:r>
              <a:rPr lang="en-US" dirty="0" smtClean="0"/>
              <a:t>.</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20</a:t>
            </a:fld>
            <a:endParaRPr lang="en-US" dirty="0"/>
          </a:p>
        </p:txBody>
      </p:sp>
    </p:spTree>
    <p:extLst>
      <p:ext uri="{BB962C8B-B14F-4D97-AF65-F5344CB8AC3E}">
        <p14:creationId xmlns:p14="http://schemas.microsoft.com/office/powerpoint/2010/main" val="258057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Non-Exempt Unit 4 Employees 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Non-exempt Unit 4 employees are entitled to </a:t>
            </a:r>
            <a:r>
              <a:rPr lang="en-US" i="1" dirty="0" smtClean="0"/>
              <a:t>paid</a:t>
            </a:r>
            <a:r>
              <a:rPr lang="en-US" dirty="0" smtClean="0"/>
              <a:t> </a:t>
            </a:r>
            <a:r>
              <a:rPr lang="en-US" b="1" dirty="0" smtClean="0"/>
              <a:t>meal periods</a:t>
            </a:r>
            <a:r>
              <a:rPr lang="en-US" dirty="0" smtClean="0"/>
              <a:t> if they are required to remain “on the job”:</a:t>
            </a:r>
          </a:p>
          <a:p>
            <a:pPr marL="0" indent="0">
              <a:buNone/>
            </a:pPr>
            <a:endParaRPr lang="en-US" dirty="0" smtClean="0"/>
          </a:p>
          <a:p>
            <a:pPr marL="0" indent="0">
              <a:buNone/>
            </a:pPr>
            <a:r>
              <a:rPr lang="en-US" dirty="0"/>
              <a:t>28.10	An employee in a classification listed in Appendix D who is </a:t>
            </a:r>
            <a:r>
              <a:rPr lang="en-US" b="1" dirty="0"/>
              <a:t>required to remain on the job at his/her work station for a full workday</a:t>
            </a:r>
            <a:r>
              <a:rPr lang="en-US" dirty="0"/>
              <a:t> shall be permitted to take a meal period, not to exceed </a:t>
            </a:r>
            <a:r>
              <a:rPr lang="en-US" b="1" dirty="0"/>
              <a:t>thirty (30) minutes</a:t>
            </a:r>
            <a:r>
              <a:rPr lang="en-US" dirty="0"/>
              <a:t>, </a:t>
            </a:r>
            <a:r>
              <a:rPr lang="en-US" b="1" dirty="0"/>
              <a:t>during work time</a:t>
            </a: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21</a:t>
            </a:fld>
            <a:endParaRPr lang="en-US" dirty="0"/>
          </a:p>
        </p:txBody>
      </p:sp>
    </p:spTree>
    <p:extLst>
      <p:ext uri="{BB962C8B-B14F-4D97-AF65-F5344CB8AC3E}">
        <p14:creationId xmlns:p14="http://schemas.microsoft.com/office/powerpoint/2010/main" val="3789526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 Employees</a:t>
            </a:r>
            <a:endParaRPr lang="en-US" dirty="0"/>
          </a:p>
        </p:txBody>
      </p:sp>
      <p:sp>
        <p:nvSpPr>
          <p:cNvPr id="3" name="Content Placeholder 2"/>
          <p:cNvSpPr>
            <a:spLocks noGrp="1"/>
          </p:cNvSpPr>
          <p:nvPr>
            <p:ph idx="1"/>
          </p:nvPr>
        </p:nvSpPr>
        <p:spPr/>
        <p:txBody>
          <a:bodyPr/>
          <a:lstStyle/>
          <a:p>
            <a:pPr marL="0" indent="0">
              <a:buNone/>
            </a:pPr>
            <a:r>
              <a:rPr lang="en-US" dirty="0" smtClean="0"/>
              <a:t>Residence life employees are entitled to compensation for “on-call time” and “call backs.”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768376"/>
            <a:ext cx="3305175" cy="3232374"/>
          </a:xfrm>
          <a:prstGeom prst="rect">
            <a:avLst/>
          </a:prstGeom>
        </p:spPr>
      </p:pic>
    </p:spTree>
    <p:extLst>
      <p:ext uri="{BB962C8B-B14F-4D97-AF65-F5344CB8AC3E}">
        <p14:creationId xmlns:p14="http://schemas.microsoft.com/office/powerpoint/2010/main" val="170908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 Employees cont.</a:t>
            </a:r>
            <a:endParaRPr lang="en-US" dirty="0"/>
          </a:p>
        </p:txBody>
      </p:sp>
      <p:sp>
        <p:nvSpPr>
          <p:cNvPr id="3" name="Content Placeholder 2"/>
          <p:cNvSpPr>
            <a:spLocks noGrp="1"/>
          </p:cNvSpPr>
          <p:nvPr>
            <p:ph idx="1"/>
          </p:nvPr>
        </p:nvSpPr>
        <p:spPr/>
        <p:txBody>
          <a:bodyPr/>
          <a:lstStyle/>
          <a:p>
            <a:pPr marL="0" indent="0">
              <a:buNone/>
            </a:pPr>
            <a:r>
              <a:rPr lang="en-US" b="1" dirty="0" smtClean="0"/>
              <a:t>“Restricted” On-Call Time</a:t>
            </a:r>
            <a:endParaRPr lang="en-US" dirty="0" smtClean="0"/>
          </a:p>
          <a:p>
            <a:pPr marL="0" indent="0">
              <a:buNone/>
            </a:pPr>
            <a:endParaRPr lang="en-US" dirty="0"/>
          </a:p>
          <a:p>
            <a:r>
              <a:rPr lang="en-US" dirty="0" smtClean="0"/>
              <a:t>If “CSU imposes mandatory restrictions on an employee’s alcohol use or his or her geographical location while on-call,”</a:t>
            </a:r>
          </a:p>
          <a:p>
            <a:endParaRPr lang="en-US" dirty="0" smtClean="0"/>
          </a:p>
          <a:p>
            <a:r>
              <a:rPr lang="en-US" dirty="0"/>
              <a:t>t</a:t>
            </a:r>
            <a:r>
              <a:rPr lang="en-US" dirty="0" smtClean="0"/>
              <a:t>hen “the entire period of continuous on-call time” counts as “hours worked.”</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23</a:t>
            </a:fld>
            <a:endParaRPr lang="en-US" dirty="0"/>
          </a:p>
        </p:txBody>
      </p:sp>
    </p:spTree>
    <p:extLst>
      <p:ext uri="{BB962C8B-B14F-4D97-AF65-F5344CB8AC3E}">
        <p14:creationId xmlns:p14="http://schemas.microsoft.com/office/powerpoint/2010/main" val="373841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 Employees cont.</a:t>
            </a:r>
            <a:endParaRPr lang="en-US" dirty="0"/>
          </a:p>
        </p:txBody>
      </p:sp>
      <p:sp>
        <p:nvSpPr>
          <p:cNvPr id="3" name="Content Placeholder 2"/>
          <p:cNvSpPr>
            <a:spLocks noGrp="1"/>
          </p:cNvSpPr>
          <p:nvPr>
            <p:ph idx="1"/>
          </p:nvPr>
        </p:nvSpPr>
        <p:spPr/>
        <p:txBody>
          <a:bodyPr/>
          <a:lstStyle/>
          <a:p>
            <a:pPr marL="0" indent="0">
              <a:buNone/>
            </a:pPr>
            <a:r>
              <a:rPr lang="en-US" b="1" dirty="0" smtClean="0"/>
              <a:t>“Unrestricted” On-Call Time</a:t>
            </a:r>
            <a:endParaRPr lang="en-US" dirty="0" smtClean="0"/>
          </a:p>
          <a:p>
            <a:pPr marL="0" indent="0">
              <a:buNone/>
            </a:pPr>
            <a:endParaRPr lang="en-US" dirty="0"/>
          </a:p>
          <a:p>
            <a:r>
              <a:rPr lang="en-US" dirty="0" smtClean="0"/>
              <a:t>If CSU requires only that the employee be “available to report for work fit for duty and in a timely manner,”</a:t>
            </a:r>
          </a:p>
          <a:p>
            <a:endParaRPr lang="en-US" dirty="0" smtClean="0"/>
          </a:p>
          <a:p>
            <a:r>
              <a:rPr lang="en-US" dirty="0"/>
              <a:t>t</a:t>
            </a:r>
            <a:r>
              <a:rPr lang="en-US" dirty="0" smtClean="0"/>
              <a:t>hen only the first two hours of continuous on-call time count as “hours worked.”</a:t>
            </a:r>
          </a:p>
          <a:p>
            <a:pPr marL="0" indent="0">
              <a:buNone/>
            </a:pP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8C0E913D-8F43-4035-A83A-A8E7FE0C433F}" type="slidenum">
              <a:rPr lang="en-US" smtClean="0"/>
              <a:t>24</a:t>
            </a:fld>
            <a:endParaRPr lang="en-US" dirty="0"/>
          </a:p>
        </p:txBody>
      </p:sp>
    </p:spTree>
    <p:extLst>
      <p:ext uri="{BB962C8B-B14F-4D97-AF65-F5344CB8AC3E}">
        <p14:creationId xmlns:p14="http://schemas.microsoft.com/office/powerpoint/2010/main" val="303070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 Employees cont.</a:t>
            </a:r>
            <a:endParaRPr lang="en-US" dirty="0"/>
          </a:p>
        </p:txBody>
      </p:sp>
      <p:sp>
        <p:nvSpPr>
          <p:cNvPr id="3" name="Content Placeholder 2"/>
          <p:cNvSpPr>
            <a:spLocks noGrp="1"/>
          </p:cNvSpPr>
          <p:nvPr>
            <p:ph idx="1"/>
          </p:nvPr>
        </p:nvSpPr>
        <p:spPr/>
        <p:txBody>
          <a:bodyPr/>
          <a:lstStyle/>
          <a:p>
            <a:pPr marL="0" indent="0">
              <a:buNone/>
            </a:pPr>
            <a:r>
              <a:rPr lang="en-US" b="1" dirty="0" smtClean="0"/>
              <a:t>Call-Back</a:t>
            </a:r>
            <a:endParaRPr lang="en-US" dirty="0" smtClean="0"/>
          </a:p>
          <a:p>
            <a:pPr marL="0" indent="0">
              <a:buNone/>
            </a:pPr>
            <a:endParaRPr lang="en-US" dirty="0"/>
          </a:p>
          <a:p>
            <a:r>
              <a:rPr lang="en-US" dirty="0" smtClean="0"/>
              <a:t>If an employee is called back to actually work while on on-call time,</a:t>
            </a:r>
          </a:p>
          <a:p>
            <a:endParaRPr lang="en-US" dirty="0" smtClean="0"/>
          </a:p>
          <a:p>
            <a:r>
              <a:rPr lang="en-US" dirty="0"/>
              <a:t>t</a:t>
            </a:r>
            <a:r>
              <a:rPr lang="en-US" dirty="0" smtClean="0"/>
              <a:t>hen the actual time worked beyond the two hours on-call discussed in the previous slide also counts as “hours worked.” </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25</a:t>
            </a:fld>
            <a:endParaRPr lang="en-US" dirty="0"/>
          </a:p>
        </p:txBody>
      </p:sp>
    </p:spTree>
    <p:extLst>
      <p:ext uri="{BB962C8B-B14F-4D97-AF65-F5344CB8AC3E}">
        <p14:creationId xmlns:p14="http://schemas.microsoft.com/office/powerpoint/2010/main" val="2053463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 Employees cont.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26</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42265"/>
            <a:ext cx="8067675" cy="561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129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 Employees cont.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399"/>
            <a:ext cx="8610600" cy="451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919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 Employees cont.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62164"/>
            <a:ext cx="8762999" cy="177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616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 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0" y="1285875"/>
            <a:ext cx="5257799" cy="5257799"/>
          </a:xfrm>
          <a:prstGeom prst="rect">
            <a:avLst/>
          </a:prstGeom>
        </p:spPr>
      </p:pic>
      <p:sp>
        <p:nvSpPr>
          <p:cNvPr id="3" name="Content Placeholder 2"/>
          <p:cNvSpPr>
            <a:spLocks noGrp="1"/>
          </p:cNvSpPr>
          <p:nvPr>
            <p:ph idx="1"/>
          </p:nvPr>
        </p:nvSpPr>
        <p:spPr/>
        <p:txBody>
          <a:bodyPr/>
          <a:lstStyle/>
          <a:p>
            <a:pPr marL="1828800" lvl="0" indent="-1828800">
              <a:buNone/>
            </a:pPr>
            <a:r>
              <a:rPr lang="en-US" dirty="0"/>
              <a:t>Question:  </a:t>
            </a:r>
            <a:endParaRPr lang="en-US" dirty="0" smtClean="0"/>
          </a:p>
          <a:p>
            <a:pPr marL="0" lvl="0" indent="0">
              <a:buNone/>
            </a:pPr>
            <a:r>
              <a:rPr lang="en-US" dirty="0" smtClean="0"/>
              <a:t>“I </a:t>
            </a:r>
            <a:r>
              <a:rPr lang="en-US" dirty="0"/>
              <a:t>am an exempt employee.  Does that mean </a:t>
            </a:r>
            <a:r>
              <a:rPr lang="en-US" dirty="0" smtClean="0"/>
              <a:t>I can </a:t>
            </a:r>
            <a:r>
              <a:rPr lang="en-US" dirty="0"/>
              <a:t>come and go as I please and work as much or little as I see fit</a:t>
            </a:r>
            <a:r>
              <a:rPr lang="en-US" dirty="0" smtClean="0"/>
              <a:t>?”</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29</a:t>
            </a:fld>
            <a:endParaRPr lang="en-US" dirty="0"/>
          </a:p>
        </p:txBody>
      </p:sp>
    </p:spTree>
    <p:extLst>
      <p:ext uri="{BB962C8B-B14F-4D97-AF65-F5344CB8AC3E}">
        <p14:creationId xmlns:p14="http://schemas.microsoft.com/office/powerpoint/2010/main" val="407210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the FLSA</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a:t>
            </a:r>
            <a:r>
              <a:rPr lang="en-US" dirty="0" smtClean="0"/>
              <a:t>Fair Labor Standards Act (FLSA) requires CSU to pay:</a:t>
            </a:r>
          </a:p>
          <a:p>
            <a:pPr marL="0" indent="0">
              <a:buNone/>
            </a:pPr>
            <a:r>
              <a:rPr lang="en-US" dirty="0" smtClean="0"/>
              <a:t> </a:t>
            </a:r>
          </a:p>
          <a:p>
            <a:r>
              <a:rPr lang="en-US" dirty="0" smtClean="0"/>
              <a:t>“</a:t>
            </a:r>
            <a:r>
              <a:rPr lang="en-US" b="1" dirty="0"/>
              <a:t>minimum wage</a:t>
            </a:r>
            <a:r>
              <a:rPr lang="en-US" dirty="0"/>
              <a:t>” </a:t>
            </a:r>
            <a:endParaRPr lang="en-US" dirty="0" smtClean="0"/>
          </a:p>
          <a:p>
            <a:pPr marL="0" indent="0">
              <a:buNone/>
            </a:pPr>
            <a:endParaRPr lang="en-US" dirty="0" smtClean="0"/>
          </a:p>
          <a:p>
            <a:pPr lvl="1"/>
            <a:r>
              <a:rPr lang="en-US" dirty="0" smtClean="0"/>
              <a:t> </a:t>
            </a:r>
            <a:r>
              <a:rPr lang="en-US" dirty="0"/>
              <a:t>currently </a:t>
            </a:r>
            <a:r>
              <a:rPr lang="en-US" b="1" dirty="0" smtClean="0"/>
              <a:t>$</a:t>
            </a:r>
            <a:r>
              <a:rPr lang="en-US" b="1" dirty="0"/>
              <a:t>7.25</a:t>
            </a:r>
            <a:r>
              <a:rPr lang="en-US" dirty="0"/>
              <a:t> per </a:t>
            </a:r>
            <a:r>
              <a:rPr lang="en-US" dirty="0" smtClean="0"/>
              <a:t>hour</a:t>
            </a:r>
          </a:p>
          <a:p>
            <a:endParaRPr lang="en-US" dirty="0" smtClean="0"/>
          </a:p>
          <a:p>
            <a:r>
              <a:rPr lang="en-US" dirty="0" smtClean="0"/>
              <a:t>“</a:t>
            </a:r>
            <a:r>
              <a:rPr lang="en-US" b="1" dirty="0"/>
              <a:t>overtime</a:t>
            </a:r>
            <a:r>
              <a:rPr lang="en-US" dirty="0" smtClean="0"/>
              <a:t>”</a:t>
            </a:r>
          </a:p>
          <a:p>
            <a:pPr marL="0" indent="0">
              <a:buNone/>
            </a:pPr>
            <a:r>
              <a:rPr lang="en-US" dirty="0" smtClean="0"/>
              <a:t> </a:t>
            </a:r>
          </a:p>
          <a:p>
            <a:pPr lvl="1"/>
            <a:r>
              <a:rPr lang="en-US" b="1" dirty="0" smtClean="0"/>
              <a:t>one </a:t>
            </a:r>
            <a:r>
              <a:rPr lang="en-US" b="1" dirty="0"/>
              <a:t>and one-half</a:t>
            </a:r>
            <a:r>
              <a:rPr lang="en-US" dirty="0"/>
              <a:t> times the employee’s “regular rate” for each hour worked beyond </a:t>
            </a:r>
            <a:r>
              <a:rPr lang="en-US" b="1" dirty="0"/>
              <a:t>forty hours</a:t>
            </a:r>
            <a:r>
              <a:rPr lang="en-US" dirty="0"/>
              <a:t> in any “workweek.” </a:t>
            </a:r>
          </a:p>
        </p:txBody>
      </p:sp>
      <p:sp>
        <p:nvSpPr>
          <p:cNvPr id="4" name="Slide Number Placeholder 3"/>
          <p:cNvSpPr>
            <a:spLocks noGrp="1"/>
          </p:cNvSpPr>
          <p:nvPr>
            <p:ph type="sldNum" sz="quarter" idx="12"/>
          </p:nvPr>
        </p:nvSpPr>
        <p:spPr/>
        <p:txBody>
          <a:bodyPr/>
          <a:lstStyle/>
          <a:p>
            <a:fld id="{8C0E913D-8F43-4035-A83A-A8E7FE0C433F}" type="slidenum">
              <a:rPr lang="en-US" smtClean="0"/>
              <a:t>3</a:t>
            </a:fld>
            <a:endParaRPr lang="en-US" dirty="0"/>
          </a:p>
        </p:txBody>
      </p:sp>
    </p:spTree>
    <p:extLst>
      <p:ext uri="{BB962C8B-B14F-4D97-AF65-F5344CB8AC3E}">
        <p14:creationId xmlns:p14="http://schemas.microsoft.com/office/powerpoint/2010/main" val="2335749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I continued</a:t>
            </a:r>
            <a:endParaRPr lang="en-US" dirty="0"/>
          </a:p>
        </p:txBody>
      </p:sp>
      <p:sp>
        <p:nvSpPr>
          <p:cNvPr id="3" name="Content Placeholder 2"/>
          <p:cNvSpPr>
            <a:spLocks noGrp="1"/>
          </p:cNvSpPr>
          <p:nvPr>
            <p:ph idx="1"/>
          </p:nvPr>
        </p:nvSpPr>
        <p:spPr/>
        <p:txBody>
          <a:bodyPr>
            <a:normAutofit fontScale="77500" lnSpcReduction="20000"/>
          </a:bodyPr>
          <a:lstStyle/>
          <a:p>
            <a:pPr marL="1028700" indent="-1028700">
              <a:buNone/>
            </a:pPr>
            <a:r>
              <a:rPr lang="en-US" dirty="0"/>
              <a:t>Answer</a:t>
            </a:r>
            <a:r>
              <a:rPr lang="en-US" dirty="0" smtClean="0"/>
              <a:t>:</a:t>
            </a:r>
          </a:p>
          <a:p>
            <a:pPr marL="0" indent="0">
              <a:buNone/>
            </a:pPr>
            <a:r>
              <a:rPr lang="en-US" b="1" dirty="0" smtClean="0"/>
              <a:t>No</a:t>
            </a:r>
            <a:r>
              <a:rPr lang="en-US" b="1" dirty="0"/>
              <a:t>.</a:t>
            </a:r>
            <a:r>
              <a:rPr lang="en-US" dirty="0"/>
              <a:t>  </a:t>
            </a:r>
            <a:r>
              <a:rPr lang="en-US" dirty="0" smtClean="0"/>
              <a:t>Article </a:t>
            </a:r>
            <a:r>
              <a:rPr lang="en-US" dirty="0"/>
              <a:t>28.8 of the APC-CSU collective bargaining agreement states:  “Daily and weekly work schedules shall be established by the appropriate administrator.”  If you deviate from your established work schedule without prior approval from the appropriate administrator or a valid excuse, you may be subject to discipline.  In addition, Article 28.27(D) states that ‘[i]f a manager feels an employee is not working an appropriate number of hours, the employee should be counseled.’  The article explicitly mentions only ‘non-disciplinary, corrective action,” </a:t>
            </a:r>
            <a:r>
              <a:rPr lang="en-US" i="1" dirty="0"/>
              <a:t>i.e.</a:t>
            </a:r>
            <a:r>
              <a:rPr lang="en-US" dirty="0"/>
              <a:t>, “oral warning and written reprimands.”  However, disciplinary action—</a:t>
            </a:r>
            <a:r>
              <a:rPr lang="en-US" i="1" dirty="0"/>
              <a:t>i.e.</a:t>
            </a:r>
            <a:r>
              <a:rPr lang="en-US" dirty="0"/>
              <a:t>, “dismissal, demotion, or suspension without pay” are also a possibility if you work ethic is found lacking.</a:t>
            </a:r>
          </a:p>
        </p:txBody>
      </p:sp>
      <p:sp>
        <p:nvSpPr>
          <p:cNvPr id="4" name="Slide Number Placeholder 3"/>
          <p:cNvSpPr>
            <a:spLocks noGrp="1"/>
          </p:cNvSpPr>
          <p:nvPr>
            <p:ph type="sldNum" sz="quarter" idx="12"/>
          </p:nvPr>
        </p:nvSpPr>
        <p:spPr/>
        <p:txBody>
          <a:bodyPr/>
          <a:lstStyle/>
          <a:p>
            <a:fld id="{8C0E913D-8F43-4035-A83A-A8E7FE0C433F}" type="slidenum">
              <a:rPr lang="en-US" smtClean="0"/>
              <a:t>30</a:t>
            </a:fld>
            <a:endParaRPr lang="en-US" dirty="0"/>
          </a:p>
        </p:txBody>
      </p:sp>
    </p:spTree>
    <p:extLst>
      <p:ext uri="{BB962C8B-B14F-4D97-AF65-F5344CB8AC3E}">
        <p14:creationId xmlns:p14="http://schemas.microsoft.com/office/powerpoint/2010/main" val="1084190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 II</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Question:	</a:t>
            </a:r>
            <a:endParaRPr lang="en-US" dirty="0" smtClean="0"/>
          </a:p>
          <a:p>
            <a:pPr marL="0" indent="0">
              <a:buNone/>
            </a:pPr>
            <a:r>
              <a:rPr lang="en-US" dirty="0" smtClean="0"/>
              <a:t>“I </a:t>
            </a:r>
            <a:r>
              <a:rPr lang="en-US" dirty="0"/>
              <a:t>am an exempt employee.  My supervisor keeps giving me an unreasonable amount of work and telling me to have it done by the end of the week.  It routinely takes me fifty hours a week to do all the work </a:t>
            </a:r>
            <a:r>
              <a:rPr lang="en-US" dirty="0" smtClean="0"/>
              <a:t>he </a:t>
            </a:r>
            <a:r>
              <a:rPr lang="en-US" dirty="0"/>
              <a:t>has given me that week.  Can I stop working once I have worked forty hours in a week and refuse to do any additional work that week</a:t>
            </a:r>
            <a:r>
              <a:rPr lang="en-US" dirty="0" smtClean="0"/>
              <a:t>?”</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31</a:t>
            </a:fld>
            <a:endParaRPr lang="en-US" dirty="0"/>
          </a:p>
        </p:txBody>
      </p:sp>
    </p:spTree>
    <p:extLst>
      <p:ext uri="{BB962C8B-B14F-4D97-AF65-F5344CB8AC3E}">
        <p14:creationId xmlns:p14="http://schemas.microsoft.com/office/powerpoint/2010/main" val="518805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II continued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Answer:	</a:t>
            </a:r>
            <a:endParaRPr lang="en-US" dirty="0" smtClean="0"/>
          </a:p>
          <a:p>
            <a:pPr marL="0" indent="0">
              <a:buNone/>
            </a:pPr>
            <a:r>
              <a:rPr lang="en-US" b="1" dirty="0" smtClean="0"/>
              <a:t>No</a:t>
            </a:r>
            <a:r>
              <a:rPr lang="en-US" b="1" dirty="0"/>
              <a:t>.</a:t>
            </a:r>
            <a:r>
              <a:rPr lang="en-US" dirty="0"/>
              <a:t>  Your supervisor may be violating Article 28.27, which provides that, for exempt employees, “the workweek shall be an average of forty (40) hours per week during any six (6) consecutive pay periods” and that such “[e]mployees shall not be assigned an unreasonable or excessive workload.”  However, under the rule “</a:t>
            </a:r>
            <a:r>
              <a:rPr lang="en-US" b="1" dirty="0"/>
              <a:t>work now, grieve later</a:t>
            </a:r>
            <a:r>
              <a:rPr lang="en-US" dirty="0"/>
              <a:t>,” your only option is to follow instructions and file a grievance.  If you refuse to do the additional work, you may be subject to discipline.  You should keep written time records for your grievance.</a:t>
            </a:r>
          </a:p>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32</a:t>
            </a:fld>
            <a:endParaRPr lang="en-US" dirty="0"/>
          </a:p>
        </p:txBody>
      </p:sp>
    </p:spTree>
    <p:extLst>
      <p:ext uri="{BB962C8B-B14F-4D97-AF65-F5344CB8AC3E}">
        <p14:creationId xmlns:p14="http://schemas.microsoft.com/office/powerpoint/2010/main" val="2705613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 III</a:t>
            </a:r>
            <a:endParaRPr lang="en-US" dirty="0"/>
          </a:p>
        </p:txBody>
      </p:sp>
      <p:sp>
        <p:nvSpPr>
          <p:cNvPr id="3" name="Content Placeholder 2"/>
          <p:cNvSpPr>
            <a:spLocks noGrp="1"/>
          </p:cNvSpPr>
          <p:nvPr>
            <p:ph idx="1"/>
          </p:nvPr>
        </p:nvSpPr>
        <p:spPr/>
        <p:txBody>
          <a:bodyPr/>
          <a:lstStyle/>
          <a:p>
            <a:pPr marL="0" lvl="0" indent="0">
              <a:buNone/>
            </a:pPr>
            <a:r>
              <a:rPr lang="en-US" dirty="0"/>
              <a:t>Question:	</a:t>
            </a:r>
            <a:endParaRPr lang="en-US" dirty="0" smtClean="0"/>
          </a:p>
          <a:p>
            <a:pPr marL="0" lvl="0" indent="0">
              <a:buNone/>
            </a:pPr>
            <a:r>
              <a:rPr lang="en-US" dirty="0" smtClean="0"/>
              <a:t>“I </a:t>
            </a:r>
            <a:r>
              <a:rPr lang="en-US" dirty="0"/>
              <a:t>am an exempt employee.  Yesterday, I became sick in the afternoon and had to leave two hours early.  My supervisor told me this morning that I have to use two hours of sick leave for this.  Can </a:t>
            </a:r>
            <a:r>
              <a:rPr lang="en-US" dirty="0" smtClean="0"/>
              <a:t>she </a:t>
            </a:r>
            <a:r>
              <a:rPr lang="en-US" dirty="0"/>
              <a:t>do that</a:t>
            </a:r>
            <a:r>
              <a:rPr lang="en-US" dirty="0" smtClean="0"/>
              <a: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33</a:t>
            </a:fld>
            <a:endParaRPr lang="en-US" dirty="0"/>
          </a:p>
        </p:txBody>
      </p:sp>
    </p:spTree>
    <p:extLst>
      <p:ext uri="{BB962C8B-B14F-4D97-AF65-F5344CB8AC3E}">
        <p14:creationId xmlns:p14="http://schemas.microsoft.com/office/powerpoint/2010/main" val="2065271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Answer:	</a:t>
            </a:r>
            <a:endParaRPr lang="en-US" dirty="0" smtClean="0"/>
          </a:p>
          <a:p>
            <a:pPr marL="0" indent="0">
              <a:buNone/>
            </a:pPr>
            <a:r>
              <a:rPr lang="en-US" b="1" dirty="0" smtClean="0"/>
              <a:t>No</a:t>
            </a:r>
            <a:r>
              <a:rPr lang="en-US" b="1" dirty="0"/>
              <a:t>.</a:t>
            </a:r>
            <a:r>
              <a:rPr lang="en-US" dirty="0"/>
              <a:t>  Article 28.27 provides that exempt “[e]mployees who have absences of less than a full day shall receive a full day's salary and shall neither have their salary docked nor be required to use sick leave or vacation for such absences of less than a full day.”</a:t>
            </a:r>
          </a:p>
        </p:txBody>
      </p:sp>
      <p:sp>
        <p:nvSpPr>
          <p:cNvPr id="2" name="Title 1"/>
          <p:cNvSpPr>
            <a:spLocks noGrp="1"/>
          </p:cNvSpPr>
          <p:nvPr>
            <p:ph type="title"/>
          </p:nvPr>
        </p:nvSpPr>
        <p:spPr/>
        <p:txBody>
          <a:bodyPr/>
          <a:lstStyle/>
          <a:p>
            <a:r>
              <a:rPr lang="en-US" dirty="0" smtClean="0"/>
              <a:t>FAQ III continued</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34</a:t>
            </a:fld>
            <a:endParaRPr lang="en-US" dirty="0"/>
          </a:p>
        </p:txBody>
      </p:sp>
    </p:spTree>
    <p:extLst>
      <p:ext uri="{BB962C8B-B14F-4D97-AF65-F5344CB8AC3E}">
        <p14:creationId xmlns:p14="http://schemas.microsoft.com/office/powerpoint/2010/main" val="1672121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 IV</a:t>
            </a:r>
            <a:endParaRPr lang="en-US" dirty="0"/>
          </a:p>
        </p:txBody>
      </p:sp>
      <p:sp>
        <p:nvSpPr>
          <p:cNvPr id="3" name="Content Placeholder 2"/>
          <p:cNvSpPr>
            <a:spLocks noGrp="1"/>
          </p:cNvSpPr>
          <p:nvPr>
            <p:ph idx="1"/>
          </p:nvPr>
        </p:nvSpPr>
        <p:spPr/>
        <p:txBody>
          <a:bodyPr/>
          <a:lstStyle/>
          <a:p>
            <a:pPr marL="0" indent="0">
              <a:buNone/>
            </a:pPr>
            <a:r>
              <a:rPr lang="en-US" dirty="0" smtClean="0"/>
              <a:t>Question:</a:t>
            </a:r>
          </a:p>
          <a:p>
            <a:pPr marL="0" indent="0">
              <a:buNone/>
            </a:pPr>
            <a:r>
              <a:rPr lang="en-US" dirty="0" smtClean="0"/>
              <a:t>“I am a non-exempt employee.  My supervisor tells me I have to take compensation for overtime as compensatory time off instead of cash.  Can he do that?”  </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35</a:t>
            </a:fld>
            <a:endParaRPr lang="en-US" dirty="0"/>
          </a:p>
        </p:txBody>
      </p:sp>
    </p:spTree>
    <p:extLst>
      <p:ext uri="{BB962C8B-B14F-4D97-AF65-F5344CB8AC3E}">
        <p14:creationId xmlns:p14="http://schemas.microsoft.com/office/powerpoint/2010/main" val="2923432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IV continued</a:t>
            </a:r>
            <a:endParaRPr lang="en-US" dirty="0"/>
          </a:p>
        </p:txBody>
      </p:sp>
      <p:sp>
        <p:nvSpPr>
          <p:cNvPr id="3" name="Content Placeholder 2"/>
          <p:cNvSpPr>
            <a:spLocks noGrp="1"/>
          </p:cNvSpPr>
          <p:nvPr>
            <p:ph idx="1"/>
          </p:nvPr>
        </p:nvSpPr>
        <p:spPr/>
        <p:txBody>
          <a:bodyPr/>
          <a:lstStyle/>
          <a:p>
            <a:pPr marL="0" indent="0">
              <a:buNone/>
            </a:pPr>
            <a:r>
              <a:rPr lang="en-US" dirty="0" smtClean="0"/>
              <a:t>Answer:</a:t>
            </a:r>
          </a:p>
          <a:p>
            <a:pPr marL="0" indent="0">
              <a:buNone/>
            </a:pPr>
            <a:r>
              <a:rPr lang="en-US" b="1" dirty="0" smtClean="0"/>
              <a:t>Depends.</a:t>
            </a:r>
          </a:p>
          <a:p>
            <a:r>
              <a:rPr lang="en-US" dirty="0" smtClean="0"/>
              <a:t>While the </a:t>
            </a:r>
            <a:r>
              <a:rPr lang="en-US" b="1" dirty="0" smtClean="0"/>
              <a:t>CBA</a:t>
            </a:r>
            <a:r>
              <a:rPr lang="en-US" dirty="0" smtClean="0"/>
              <a:t> is </a:t>
            </a:r>
            <a:r>
              <a:rPr lang="en-US" b="1" dirty="0" smtClean="0"/>
              <a:t>in effect</a:t>
            </a:r>
            <a:r>
              <a:rPr lang="en-US" dirty="0" smtClean="0"/>
              <a:t>, your supervisor can make you take compensation for overtime as </a:t>
            </a:r>
            <a:r>
              <a:rPr lang="en-US" b="1" dirty="0" smtClean="0"/>
              <a:t>compensatory time off</a:t>
            </a:r>
            <a:r>
              <a:rPr lang="en-US" dirty="0" smtClean="0"/>
              <a:t>.  [Article 28.19]</a:t>
            </a:r>
          </a:p>
          <a:p>
            <a:r>
              <a:rPr lang="en-US" dirty="0" smtClean="0"/>
              <a:t>Once the </a:t>
            </a:r>
            <a:r>
              <a:rPr lang="en-US" b="1" dirty="0" smtClean="0"/>
              <a:t>CBA</a:t>
            </a:r>
            <a:r>
              <a:rPr lang="en-US" dirty="0" smtClean="0"/>
              <a:t> has </a:t>
            </a:r>
            <a:r>
              <a:rPr lang="en-US" b="1" dirty="0" smtClean="0"/>
              <a:t>expired</a:t>
            </a:r>
            <a:r>
              <a:rPr lang="en-US" dirty="0" smtClean="0"/>
              <a:t>, your supervisor must pay you </a:t>
            </a:r>
            <a:r>
              <a:rPr lang="en-US" b="1" dirty="0" smtClean="0"/>
              <a:t>cash</a:t>
            </a:r>
            <a:r>
              <a:rPr lang="en-US" dirty="0" smtClean="0"/>
              <a:t> for overtime.</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36</a:t>
            </a:fld>
            <a:endParaRPr lang="en-US" dirty="0"/>
          </a:p>
        </p:txBody>
      </p:sp>
    </p:spTree>
    <p:extLst>
      <p:ext uri="{BB962C8B-B14F-4D97-AF65-F5344CB8AC3E}">
        <p14:creationId xmlns:p14="http://schemas.microsoft.com/office/powerpoint/2010/main" val="2779312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884" y="1447800"/>
            <a:ext cx="5818916" cy="4936540"/>
          </a:xfrm>
        </p:spPr>
      </p:pic>
      <p:sp>
        <p:nvSpPr>
          <p:cNvPr id="4" name="Slide Number Placeholder 3"/>
          <p:cNvSpPr>
            <a:spLocks noGrp="1"/>
          </p:cNvSpPr>
          <p:nvPr>
            <p:ph type="sldNum" sz="quarter" idx="12"/>
          </p:nvPr>
        </p:nvSpPr>
        <p:spPr/>
        <p:txBody>
          <a:bodyPr/>
          <a:lstStyle/>
          <a:p>
            <a:fld id="{8C0E913D-8F43-4035-A83A-A8E7FE0C433F}" type="slidenum">
              <a:rPr lang="en-US" smtClean="0"/>
              <a:t>37</a:t>
            </a:fld>
            <a:endParaRPr lang="en-US" dirty="0"/>
          </a:p>
        </p:txBody>
      </p:sp>
    </p:spTree>
    <p:extLst>
      <p:ext uri="{BB962C8B-B14F-4D97-AF65-F5344CB8AC3E}">
        <p14:creationId xmlns:p14="http://schemas.microsoft.com/office/powerpoint/2010/main" val="1924078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Overtime “Compensation”</a:t>
            </a:r>
            <a:endParaRPr lang="en-US" dirty="0"/>
          </a:p>
        </p:txBody>
      </p:sp>
      <p:sp>
        <p:nvSpPr>
          <p:cNvPr id="3" name="Content Placeholder 2"/>
          <p:cNvSpPr>
            <a:spLocks noGrp="1"/>
          </p:cNvSpPr>
          <p:nvPr>
            <p:ph idx="1"/>
          </p:nvPr>
        </p:nvSpPr>
        <p:spPr/>
        <p:txBody>
          <a:bodyPr/>
          <a:lstStyle/>
          <a:p>
            <a:r>
              <a:rPr lang="en-US" dirty="0" smtClean="0"/>
              <a:t>Overtime Compensation</a:t>
            </a:r>
          </a:p>
          <a:p>
            <a:pPr lvl="1"/>
            <a:r>
              <a:rPr lang="en-US" dirty="0"/>
              <a:t>a</a:t>
            </a:r>
            <a:r>
              <a:rPr lang="en-US" dirty="0" smtClean="0"/>
              <a:t>t</a:t>
            </a:r>
            <a:r>
              <a:rPr lang="en-US" b="1" dirty="0" smtClean="0"/>
              <a:t> one and one-half</a:t>
            </a:r>
            <a:r>
              <a:rPr lang="en-US" dirty="0" smtClean="0"/>
              <a:t> times the employee’s “regular rate” for each hour worked beyond </a:t>
            </a:r>
            <a:r>
              <a:rPr lang="en-US" b="1" dirty="0" smtClean="0"/>
              <a:t>forty hours</a:t>
            </a:r>
            <a:r>
              <a:rPr lang="en-US" dirty="0" smtClean="0"/>
              <a:t> in any “workweek.” </a:t>
            </a:r>
          </a:p>
          <a:p>
            <a:r>
              <a:rPr lang="en-US" dirty="0" smtClean="0"/>
              <a:t>Compensatory Time Off</a:t>
            </a:r>
          </a:p>
          <a:p>
            <a:pPr lvl="1"/>
            <a:r>
              <a:rPr lang="en-US" dirty="0"/>
              <a:t>at a rate not less than one and one-half hours for each hour of employment for which overtime compensation is required</a:t>
            </a:r>
          </a:p>
        </p:txBody>
      </p:sp>
      <p:sp>
        <p:nvSpPr>
          <p:cNvPr id="4" name="Slide Number Placeholder 3"/>
          <p:cNvSpPr>
            <a:spLocks noGrp="1"/>
          </p:cNvSpPr>
          <p:nvPr>
            <p:ph type="sldNum" sz="quarter" idx="12"/>
          </p:nvPr>
        </p:nvSpPr>
        <p:spPr/>
        <p:txBody>
          <a:bodyPr/>
          <a:lstStyle/>
          <a:p>
            <a:fld id="{8C0E913D-8F43-4035-A83A-A8E7FE0C433F}" type="slidenum">
              <a:rPr lang="en-US" smtClean="0"/>
              <a:t>4</a:t>
            </a:fld>
            <a:endParaRPr lang="en-US" dirty="0"/>
          </a:p>
        </p:txBody>
      </p:sp>
    </p:spTree>
    <p:extLst>
      <p:ext uri="{BB962C8B-B14F-4D97-AF65-F5344CB8AC3E}">
        <p14:creationId xmlns:p14="http://schemas.microsoft.com/office/powerpoint/2010/main" val="153144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Overtime “Compensation” 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Compensatory time in lieu of overtime compensation is permissible </a:t>
            </a:r>
            <a:r>
              <a:rPr lang="en-US" b="1" dirty="0" smtClean="0"/>
              <a:t>only</a:t>
            </a:r>
            <a:r>
              <a:rPr lang="en-US" dirty="0" smtClean="0"/>
              <a:t> “pursuant to”</a:t>
            </a:r>
          </a:p>
          <a:p>
            <a:pPr marL="0" indent="0">
              <a:buNone/>
            </a:pPr>
            <a:endParaRPr lang="en-US" b="1" dirty="0" smtClean="0"/>
          </a:p>
          <a:p>
            <a:r>
              <a:rPr lang="en-US" b="1" dirty="0"/>
              <a:t>e</a:t>
            </a:r>
            <a:r>
              <a:rPr lang="en-US" b="1" dirty="0" smtClean="0"/>
              <a:t>ither </a:t>
            </a:r>
            <a:r>
              <a:rPr lang="en-US" dirty="0" smtClean="0"/>
              <a:t>“applicable </a:t>
            </a:r>
            <a:r>
              <a:rPr lang="en-US" dirty="0"/>
              <a:t>provisions of a </a:t>
            </a:r>
            <a:r>
              <a:rPr lang="en-US" b="1" dirty="0"/>
              <a:t>collective bargaining agreement</a:t>
            </a:r>
            <a:r>
              <a:rPr lang="en-US" dirty="0" smtClean="0"/>
              <a:t>”</a:t>
            </a:r>
          </a:p>
          <a:p>
            <a:endParaRPr lang="en-US" dirty="0" smtClean="0"/>
          </a:p>
          <a:p>
            <a:r>
              <a:rPr lang="en-US" b="1" dirty="0"/>
              <a:t>o</a:t>
            </a:r>
            <a:r>
              <a:rPr lang="en-US" b="1" dirty="0" smtClean="0"/>
              <a:t>r</a:t>
            </a:r>
            <a:r>
              <a:rPr lang="en-US" dirty="0" smtClean="0"/>
              <a:t>  “</a:t>
            </a:r>
            <a:r>
              <a:rPr lang="en-US" dirty="0"/>
              <a:t>an </a:t>
            </a:r>
            <a:r>
              <a:rPr lang="en-US" b="1" dirty="0"/>
              <a:t>agreement</a:t>
            </a:r>
            <a:r>
              <a:rPr lang="en-US" dirty="0"/>
              <a:t> or understanding arrived at </a:t>
            </a:r>
            <a:r>
              <a:rPr lang="en-US" b="1" dirty="0"/>
              <a:t>between the employer and employee</a:t>
            </a:r>
            <a:r>
              <a:rPr lang="en-US" dirty="0"/>
              <a:t> before the performance of the </a:t>
            </a:r>
            <a:r>
              <a:rPr lang="en-US" dirty="0" smtClean="0"/>
              <a:t>work”</a:t>
            </a:r>
            <a:endParaRPr lang="en-US" dirty="0"/>
          </a:p>
        </p:txBody>
      </p:sp>
      <p:sp>
        <p:nvSpPr>
          <p:cNvPr id="4" name="Slide Number Placeholder 3"/>
          <p:cNvSpPr>
            <a:spLocks noGrp="1"/>
          </p:cNvSpPr>
          <p:nvPr>
            <p:ph type="sldNum" sz="quarter" idx="12"/>
          </p:nvPr>
        </p:nvSpPr>
        <p:spPr/>
        <p:txBody>
          <a:bodyPr/>
          <a:lstStyle/>
          <a:p>
            <a:fld id="{8C0E913D-8F43-4035-A83A-A8E7FE0C433F}" type="slidenum">
              <a:rPr lang="en-US" smtClean="0"/>
              <a:t>5</a:t>
            </a:fld>
            <a:endParaRPr lang="en-US" dirty="0"/>
          </a:p>
        </p:txBody>
      </p:sp>
    </p:spTree>
    <p:extLst>
      <p:ext uri="{BB962C8B-B14F-4D97-AF65-F5344CB8AC3E}">
        <p14:creationId xmlns:p14="http://schemas.microsoft.com/office/powerpoint/2010/main" val="250825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FLSA continued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702" y="1371600"/>
            <a:ext cx="7397098" cy="5031115"/>
          </a:xfrm>
        </p:spPr>
      </p:pic>
      <p:sp>
        <p:nvSpPr>
          <p:cNvPr id="7" name="Slide Number Placeholder 6"/>
          <p:cNvSpPr>
            <a:spLocks noGrp="1"/>
          </p:cNvSpPr>
          <p:nvPr>
            <p:ph type="sldNum" sz="quarter" idx="12"/>
          </p:nvPr>
        </p:nvSpPr>
        <p:spPr/>
        <p:txBody>
          <a:bodyPr/>
          <a:lstStyle/>
          <a:p>
            <a:fld id="{8C0E913D-8F43-4035-A83A-A8E7FE0C433F}" type="slidenum">
              <a:rPr lang="en-US" smtClean="0"/>
              <a:t>6</a:t>
            </a:fld>
            <a:endParaRPr lang="en-US" dirty="0"/>
          </a:p>
        </p:txBody>
      </p:sp>
    </p:spTree>
    <p:extLst>
      <p:ext uri="{BB962C8B-B14F-4D97-AF65-F5344CB8AC3E}">
        <p14:creationId xmlns:p14="http://schemas.microsoft.com/office/powerpoint/2010/main" val="346885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FLSA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245" y="1447800"/>
            <a:ext cx="7816155" cy="4898858"/>
          </a:xfrm>
        </p:spPr>
      </p:pic>
      <p:sp>
        <p:nvSpPr>
          <p:cNvPr id="5" name="Slide Number Placeholder 4"/>
          <p:cNvSpPr>
            <a:spLocks noGrp="1"/>
          </p:cNvSpPr>
          <p:nvPr>
            <p:ph type="sldNum" sz="quarter" idx="12"/>
          </p:nvPr>
        </p:nvSpPr>
        <p:spPr/>
        <p:txBody>
          <a:bodyPr/>
          <a:lstStyle/>
          <a:p>
            <a:fld id="{8C0E913D-8F43-4035-A83A-A8E7FE0C433F}" type="slidenum">
              <a:rPr lang="en-US" smtClean="0"/>
              <a:t>7</a:t>
            </a:fld>
            <a:endParaRPr lang="en-US" dirty="0"/>
          </a:p>
        </p:txBody>
      </p:sp>
    </p:spTree>
    <p:extLst>
      <p:ext uri="{BB962C8B-B14F-4D97-AF65-F5344CB8AC3E}">
        <p14:creationId xmlns:p14="http://schemas.microsoft.com/office/powerpoint/2010/main" val="362457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Administrative Exemption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276" y="1524000"/>
            <a:ext cx="7372524" cy="4739480"/>
          </a:xfrm>
        </p:spPr>
      </p:pic>
      <p:sp>
        <p:nvSpPr>
          <p:cNvPr id="4" name="Slide Number Placeholder 3"/>
          <p:cNvSpPr>
            <a:spLocks noGrp="1"/>
          </p:cNvSpPr>
          <p:nvPr>
            <p:ph type="sldNum" sz="quarter" idx="12"/>
          </p:nvPr>
        </p:nvSpPr>
        <p:spPr/>
        <p:txBody>
          <a:bodyPr/>
          <a:lstStyle/>
          <a:p>
            <a:fld id="{8C0E913D-8F43-4035-A83A-A8E7FE0C433F}" type="slidenum">
              <a:rPr lang="en-US" smtClean="0"/>
              <a:t>8</a:t>
            </a:fld>
            <a:endParaRPr lang="en-US" dirty="0"/>
          </a:p>
        </p:txBody>
      </p:sp>
    </p:spTree>
    <p:extLst>
      <p:ext uri="{BB962C8B-B14F-4D97-AF65-F5344CB8AC3E}">
        <p14:creationId xmlns:p14="http://schemas.microsoft.com/office/powerpoint/2010/main" val="231017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Exemption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b="1" dirty="0"/>
              <a:t>29 USC § 213(a)</a:t>
            </a:r>
            <a:endParaRPr lang="en-US" dirty="0" smtClean="0"/>
          </a:p>
          <a:p>
            <a:pPr marL="0" indent="0">
              <a:buNone/>
            </a:pPr>
            <a:endParaRPr lang="en-US" dirty="0"/>
          </a:p>
          <a:p>
            <a:pPr marL="0" indent="0">
              <a:buNone/>
            </a:pPr>
            <a:r>
              <a:rPr lang="en-US" dirty="0" smtClean="0"/>
              <a:t>“</a:t>
            </a:r>
            <a:r>
              <a:rPr lang="en-US" dirty="0"/>
              <a:t>The </a:t>
            </a:r>
            <a:r>
              <a:rPr lang="en-US" dirty="0" smtClean="0"/>
              <a:t>[minimum wage and overtime] provisions of </a:t>
            </a:r>
            <a:r>
              <a:rPr lang="en-US" dirty="0"/>
              <a:t>this title shall not apply with respect to— </a:t>
            </a:r>
          </a:p>
          <a:p>
            <a:pPr marL="0" indent="0">
              <a:buNone/>
            </a:pPr>
            <a:r>
              <a:rPr lang="en-US" dirty="0"/>
              <a:t> </a:t>
            </a:r>
          </a:p>
          <a:p>
            <a:pPr marL="0" indent="0">
              <a:buNone/>
            </a:pPr>
            <a:r>
              <a:rPr lang="en-US" dirty="0"/>
              <a:t>(1) any employee employed in a bona fide executive, </a:t>
            </a:r>
            <a:r>
              <a:rPr lang="en-US" b="1" dirty="0"/>
              <a:t>administrative</a:t>
            </a:r>
            <a:r>
              <a:rPr lang="en-US" dirty="0"/>
              <a:t>, or professional</a:t>
            </a:r>
            <a:r>
              <a:rPr lang="en-US" b="1" dirty="0"/>
              <a:t> </a:t>
            </a:r>
            <a:r>
              <a:rPr lang="en-US" dirty="0"/>
              <a:t>capacity . . . .”</a:t>
            </a:r>
          </a:p>
        </p:txBody>
      </p:sp>
      <p:sp>
        <p:nvSpPr>
          <p:cNvPr id="4" name="Slide Number Placeholder 3"/>
          <p:cNvSpPr>
            <a:spLocks noGrp="1"/>
          </p:cNvSpPr>
          <p:nvPr>
            <p:ph type="sldNum" sz="quarter" idx="12"/>
          </p:nvPr>
        </p:nvSpPr>
        <p:spPr/>
        <p:txBody>
          <a:bodyPr/>
          <a:lstStyle/>
          <a:p>
            <a:fld id="{8C0E913D-8F43-4035-A83A-A8E7FE0C433F}" type="slidenum">
              <a:rPr lang="en-US" smtClean="0"/>
              <a:t>9</a:t>
            </a:fld>
            <a:endParaRPr lang="en-US" dirty="0"/>
          </a:p>
        </p:txBody>
      </p:sp>
    </p:spTree>
    <p:extLst>
      <p:ext uri="{BB962C8B-B14F-4D97-AF65-F5344CB8AC3E}">
        <p14:creationId xmlns:p14="http://schemas.microsoft.com/office/powerpoint/2010/main" val="2430022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1028</Words>
  <Application>Microsoft Office PowerPoint</Application>
  <PresentationFormat>On-screen Show (4:3)</PresentationFormat>
  <Paragraphs>200</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“Exempt” and “Non-Exempt” Employees:</vt:lpstr>
      <vt:lpstr>Topics Covered</vt:lpstr>
      <vt:lpstr>Summary of the FLSA</vt:lpstr>
      <vt:lpstr>Overtime “Compensation”</vt:lpstr>
      <vt:lpstr>Overtime “Compensation” cont.</vt:lpstr>
      <vt:lpstr>Summary of the FLSA continued</vt:lpstr>
      <vt:lpstr>Summary of the FLSA continued</vt:lpstr>
      <vt:lpstr>The Administrative Exemption</vt:lpstr>
      <vt:lpstr>Admin. Exemption continued</vt:lpstr>
      <vt:lpstr>Admin. Exemption continued</vt:lpstr>
      <vt:lpstr>Exempt Unit 4 Employees</vt:lpstr>
      <vt:lpstr>Non-Exempt Unit 4 Employees</vt:lpstr>
      <vt:lpstr>SSPs I</vt:lpstr>
      <vt:lpstr>SSPs I continued</vt:lpstr>
      <vt:lpstr>SSPs I continued</vt:lpstr>
      <vt:lpstr>Exempt Unit 4 Employees</vt:lpstr>
      <vt:lpstr>Exempt Unit 4 Employees cont.</vt:lpstr>
      <vt:lpstr>Exempt &amp; Non-Exempt Unit 4 Employees</vt:lpstr>
      <vt:lpstr>Non-Exempt Unit 4 Employees</vt:lpstr>
      <vt:lpstr>Non-Exempt Unit 4 Employees cont.</vt:lpstr>
      <vt:lpstr>Non-Exempt Unit 4 Employees cont.</vt:lpstr>
      <vt:lpstr>Residence Life Employees</vt:lpstr>
      <vt:lpstr>Residence Life Employees cont.</vt:lpstr>
      <vt:lpstr>Residence Life Employees cont.</vt:lpstr>
      <vt:lpstr>Residence Life Employees cont.</vt:lpstr>
      <vt:lpstr>Residence Life Employees cont.</vt:lpstr>
      <vt:lpstr>Residence Life Employees cont.</vt:lpstr>
      <vt:lpstr>Residence Life Employees cont.</vt:lpstr>
      <vt:lpstr>Frequently Asked Question I</vt:lpstr>
      <vt:lpstr>FAQ I continued</vt:lpstr>
      <vt:lpstr>Frequently Asked Question II</vt:lpstr>
      <vt:lpstr>FAQ II continued</vt:lpstr>
      <vt:lpstr>Frequently Asked Question III</vt:lpstr>
      <vt:lpstr>FAQ III continued</vt:lpstr>
      <vt:lpstr>Frequently Asked Question IV</vt:lpstr>
      <vt:lpstr>FAQ IV continued</vt:lpstr>
      <vt:lpstr>Closing Thought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“Exempt” and “Non-Exempt” Employees:</dc:title>
  <dc:creator>Bernhard Rohrbacher</dc:creator>
  <cp:lastModifiedBy>Bernhard Rohrbacher</cp:lastModifiedBy>
  <cp:revision>32</cp:revision>
  <dcterms:created xsi:type="dcterms:W3CDTF">2012-03-19T19:29:28Z</dcterms:created>
  <dcterms:modified xsi:type="dcterms:W3CDTF">2013-04-29T20:32:28Z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