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3" r:id="rId7"/>
    <p:sldId id="264" r:id="rId8"/>
    <p:sldId id="262" r:id="rId9"/>
    <p:sldId id="261" r:id="rId10"/>
    <p:sldId id="265" r:id="rId11"/>
    <p:sldId id="266" r:id="rId12"/>
    <p:sldId id="267" r:id="rId13"/>
    <p:sldId id="268" r:id="rId14"/>
    <p:sldId id="269" r:id="rId15"/>
    <p:sldId id="270" r:id="rId16"/>
    <p:sldId id="271" r:id="rId17"/>
    <p:sldId id="272" r:id="rId18"/>
    <p:sldId id="298" r:id="rId19"/>
    <p:sldId id="276" r:id="rId20"/>
    <p:sldId id="277" r:id="rId21"/>
    <p:sldId id="278" r:id="rId22"/>
    <p:sldId id="299" r:id="rId23"/>
    <p:sldId id="279" r:id="rId24"/>
    <p:sldId id="273" r:id="rId25"/>
    <p:sldId id="274" r:id="rId26"/>
    <p:sldId id="275" r:id="rId27"/>
    <p:sldId id="280" r:id="rId28"/>
    <p:sldId id="281" r:id="rId29"/>
    <p:sldId id="282" r:id="rId30"/>
    <p:sldId id="285" r:id="rId31"/>
    <p:sldId id="286" r:id="rId32"/>
    <p:sldId id="287" r:id="rId33"/>
    <p:sldId id="283" r:id="rId34"/>
    <p:sldId id="297" r:id="rId35"/>
    <p:sldId id="284" r:id="rId36"/>
    <p:sldId id="290" r:id="rId37"/>
    <p:sldId id="291" r:id="rId38"/>
    <p:sldId id="292" r:id="rId39"/>
    <p:sldId id="300" r:id="rId40"/>
    <p:sldId id="293" r:id="rId41"/>
    <p:sldId id="294"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107" d="100"/>
          <a:sy n="107" d="100"/>
        </p:scale>
        <p:origin x="-163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096645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650476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88751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66959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4248807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47479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369926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51626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3684941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150554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FE364-6F98-406B-83EB-0889C84E6454}" type="datetimeFigureOut">
              <a:rPr lang="en-US" smtClean="0"/>
              <a:t>4/29/2013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96D4D-6065-490F-B543-165682EEC887}" type="slidenum">
              <a:rPr lang="en-US" smtClean="0"/>
              <a:t>‹#›</a:t>
            </a:fld>
            <a:endParaRPr lang="en-US" dirty="0"/>
          </a:p>
        </p:txBody>
      </p:sp>
    </p:spTree>
    <p:extLst>
      <p:ext uri="{BB962C8B-B14F-4D97-AF65-F5344CB8AC3E}">
        <p14:creationId xmlns:p14="http://schemas.microsoft.com/office/powerpoint/2010/main" val="2959041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FE364-6F98-406B-83EB-0889C84E6454}" type="datetimeFigureOut">
              <a:rPr lang="en-US" smtClean="0"/>
              <a:t>4/29/2013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96D4D-6065-490F-B543-165682EEC887}" type="slidenum">
              <a:rPr lang="en-US" smtClean="0"/>
              <a:t>‹#›</a:t>
            </a:fld>
            <a:endParaRPr lang="en-US" dirty="0"/>
          </a:p>
        </p:txBody>
      </p:sp>
    </p:spTree>
    <p:extLst>
      <p:ext uri="{BB962C8B-B14F-4D97-AF65-F5344CB8AC3E}">
        <p14:creationId xmlns:p14="http://schemas.microsoft.com/office/powerpoint/2010/main" val="370137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topics.sacbee.com/Tabasco+sauce/" TargetMode="External"/><Relationship Id="rId3" Type="http://schemas.openxmlformats.org/officeDocument/2006/relationships/hyperlink" Target="http://topics.sacbee.com/Andy+Furillo/" TargetMode="External"/><Relationship Id="rId7" Type="http://schemas.openxmlformats.org/officeDocument/2006/relationships/hyperlink" Target="http://topics.sacbee.com/Lewiston/" TargetMode="External"/><Relationship Id="rId2" Type="http://schemas.openxmlformats.org/officeDocument/2006/relationships/hyperlink" Target="http://blogs.sacbee.com/crime/archives/2010/12/ex-sac-state-pr.html" TargetMode="External"/><Relationship Id="rId1" Type="http://schemas.openxmlformats.org/officeDocument/2006/relationships/slideLayout" Target="../slideLayouts/slideLayout2.xml"/><Relationship Id="rId6" Type="http://schemas.openxmlformats.org/officeDocument/2006/relationships/hyperlink" Target="http://topics.sacbee.com/Salt+Lake+City/" TargetMode="External"/><Relationship Id="rId5" Type="http://schemas.openxmlformats.org/officeDocument/2006/relationships/hyperlink" Target="http://topics.sacbee.com/Idaho/" TargetMode="External"/><Relationship Id="rId10" Type="http://schemas.openxmlformats.org/officeDocument/2006/relationships/hyperlink" Target="http://topics.sacbee.com/Gulf+Breeze/" TargetMode="External"/><Relationship Id="rId4" Type="http://schemas.openxmlformats.org/officeDocument/2006/relationships/hyperlink" Target="http://topics.sacbee.com/Sacramento+State/" TargetMode="External"/><Relationship Id="rId9" Type="http://schemas.openxmlformats.org/officeDocument/2006/relationships/hyperlink" Target="http://topics.sacbee.com/Nez+Perce+County+Jail/"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“This Can’t Be Happening to Me”</a:t>
            </a:r>
            <a:endParaRPr lang="en-US" dirty="0"/>
          </a:p>
        </p:txBody>
      </p:sp>
      <p:sp>
        <p:nvSpPr>
          <p:cNvPr id="3" name="Subtitle 2"/>
          <p:cNvSpPr>
            <a:spLocks noGrp="1"/>
          </p:cNvSpPr>
          <p:nvPr>
            <p:ph type="subTitle" idx="1"/>
          </p:nvPr>
        </p:nvSpPr>
        <p:spPr/>
        <p:txBody>
          <a:bodyPr/>
          <a:lstStyle/>
          <a:p>
            <a:r>
              <a:rPr lang="en-US" dirty="0" smtClean="0"/>
              <a:t>What to Do When You Are Threatened with Discipline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900" y="1066800"/>
            <a:ext cx="7442200" cy="939800"/>
          </a:xfrm>
          <a:prstGeom prst="rect">
            <a:avLst/>
          </a:prstGeom>
        </p:spPr>
      </p:pic>
    </p:spTree>
    <p:extLst>
      <p:ext uri="{BB962C8B-B14F-4D97-AF65-F5344CB8AC3E}">
        <p14:creationId xmlns:p14="http://schemas.microsoft.com/office/powerpoint/2010/main" val="3283877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Zipper-Lips Sandy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Sandy’s supervisor has repeatedly—and falsely—accused her of pilfering tea bags from the communal kitchen.  Today, he wants to have “a little chat” with her in his office.  She suspects it will be the same old song.  She goes to his office and sits down without even saying “hello.”  Sure enough, the first words out of his mouth are:  “You wouldn’t per chance know what happened to our new box of ACME tea bags, would you?”  And so it continues.  Sandy leaves her supervisor’s office fifteen minutes later without having uttered a single word, let alone answered any of his questions.</a:t>
            </a:r>
          </a:p>
          <a:p>
            <a:pPr marL="0" indent="0">
              <a:buNone/>
            </a:pPr>
            <a:endParaRPr lang="en-US" dirty="0"/>
          </a:p>
        </p:txBody>
      </p:sp>
    </p:spTree>
    <p:extLst>
      <p:ext uri="{BB962C8B-B14F-4D97-AF65-F5344CB8AC3E}">
        <p14:creationId xmlns:p14="http://schemas.microsoft.com/office/powerpoint/2010/main" val="3417270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Zipper-Lips Sandy continued</a:t>
            </a:r>
            <a:endParaRPr lang="en-US" dirty="0"/>
          </a:p>
        </p:txBody>
      </p:sp>
      <p:sp>
        <p:nvSpPr>
          <p:cNvPr id="3" name="Content Placeholder 2"/>
          <p:cNvSpPr>
            <a:spLocks noGrp="1"/>
          </p:cNvSpPr>
          <p:nvPr>
            <p:ph idx="1"/>
          </p:nvPr>
        </p:nvSpPr>
        <p:spPr/>
        <p:txBody>
          <a:bodyPr/>
          <a:lstStyle/>
          <a:p>
            <a:pPr marL="0" indent="0">
              <a:buNone/>
            </a:pPr>
            <a:r>
              <a:rPr lang="en-US" dirty="0" smtClean="0"/>
              <a:t>Can Sandy be disciplined for refusing to answer her supervisor’s questions?</a:t>
            </a:r>
          </a:p>
          <a:p>
            <a:pPr marL="0" indent="0">
              <a:buNone/>
            </a:pPr>
            <a:endParaRPr lang="en-US" dirty="0" smtClean="0"/>
          </a:p>
          <a:p>
            <a:pPr marL="0" indent="0">
              <a:buNone/>
            </a:pPr>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742460"/>
            <a:ext cx="4802080" cy="3384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8281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Blabber-Mouth Billie</a:t>
            </a:r>
            <a:endParaRPr lang="en-US" dirty="0"/>
          </a:p>
        </p:txBody>
      </p:sp>
      <p:sp>
        <p:nvSpPr>
          <p:cNvPr id="3" name="Content Placeholder 2"/>
          <p:cNvSpPr>
            <a:spLocks noGrp="1"/>
          </p:cNvSpPr>
          <p:nvPr>
            <p:ph idx="1"/>
          </p:nvPr>
        </p:nvSpPr>
        <p:spPr/>
        <p:txBody>
          <a:bodyPr>
            <a:noAutofit/>
          </a:bodyPr>
          <a:lstStyle/>
          <a:p>
            <a:pPr marL="0" indent="0">
              <a:buNone/>
            </a:pPr>
            <a:r>
              <a:rPr lang="en-US" sz="2400" dirty="0"/>
              <a:t>Billie has had to leave work early </a:t>
            </a:r>
            <a:r>
              <a:rPr lang="en-US" sz="2400" dirty="0" smtClean="0"/>
              <a:t>yesterday </a:t>
            </a:r>
            <a:r>
              <a:rPr lang="en-US" sz="2400" dirty="0"/>
              <a:t>to pick up her daughter from school—she is a single mom and </a:t>
            </a:r>
            <a:r>
              <a:rPr lang="en-US" sz="2400" dirty="0" smtClean="0"/>
              <a:t>cannot </a:t>
            </a:r>
            <a:r>
              <a:rPr lang="en-US" sz="2400" dirty="0"/>
              <a:t>pay for somebody else to do </a:t>
            </a:r>
            <a:r>
              <a:rPr lang="en-US" sz="2400" dirty="0" smtClean="0"/>
              <a:t>it.  </a:t>
            </a:r>
            <a:r>
              <a:rPr lang="en-US" sz="2400" dirty="0"/>
              <a:t>Afraid that her male supervisor would not understand, she did not ask him for permission.  Today, he wants to have “a little chat” with her in his office.  She suspects it will be about her unauthorized </a:t>
            </a:r>
            <a:r>
              <a:rPr lang="en-US" sz="2400" dirty="0" smtClean="0"/>
              <a:t>absence.  </a:t>
            </a:r>
            <a:r>
              <a:rPr lang="en-US" sz="2400" dirty="0"/>
              <a:t>She goes to his office and sits down after exchanging the usual pleasantries.  Sure enough, the first words out of his mouth are: “You didn’t per chance leave work early yesterday?”  Billie immediately requests union representation.  Her supervisor assures her:  “We can work this out amicably between ourselves without any outsiders.”  Relieved, Billie tells him why she has had to leave </a:t>
            </a:r>
            <a:r>
              <a:rPr lang="en-US" sz="2400" dirty="0" smtClean="0"/>
              <a:t>early.  </a:t>
            </a:r>
            <a:r>
              <a:rPr lang="en-US" sz="2400" dirty="0"/>
              <a:t>A week later, her supervisor suspends her without pay</a:t>
            </a:r>
            <a:r>
              <a:rPr lang="en-US" sz="2400" dirty="0" smtClean="0"/>
              <a:t>.</a:t>
            </a:r>
            <a:endParaRPr lang="en-US" sz="2400" dirty="0"/>
          </a:p>
        </p:txBody>
      </p:sp>
    </p:spTree>
    <p:extLst>
      <p:ext uri="{BB962C8B-B14F-4D97-AF65-F5344CB8AC3E}">
        <p14:creationId xmlns:p14="http://schemas.microsoft.com/office/powerpoint/2010/main" val="2622956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Blabber-Mouth Billie continued</a:t>
            </a:r>
            <a:endParaRPr lang="en-US" dirty="0"/>
          </a:p>
        </p:txBody>
      </p:sp>
      <p:sp>
        <p:nvSpPr>
          <p:cNvPr id="3" name="Content Placeholder 2"/>
          <p:cNvSpPr>
            <a:spLocks noGrp="1"/>
          </p:cNvSpPr>
          <p:nvPr>
            <p:ph idx="1"/>
          </p:nvPr>
        </p:nvSpPr>
        <p:spPr/>
        <p:txBody>
          <a:bodyPr/>
          <a:lstStyle/>
          <a:p>
            <a:pPr marL="0" indent="0">
              <a:buNone/>
            </a:pPr>
            <a:r>
              <a:rPr lang="en-US" dirty="0"/>
              <a:t>Can Billie beat the rap because she was denied union representation</a:t>
            </a:r>
            <a:r>
              <a:rPr lang="en-US" dirty="0" smtClean="0"/>
              <a:t>?</a:t>
            </a:r>
          </a:p>
          <a:p>
            <a:pPr marL="0" indent="0">
              <a:buNone/>
            </a:pPr>
            <a:endParaRPr lang="en-US" dirty="0" smtClean="0"/>
          </a:p>
          <a:p>
            <a:pPr marL="0" indent="0">
              <a:buNone/>
            </a:pPr>
            <a:endParaRPr lang="en-US" dirty="0"/>
          </a:p>
          <a:p>
            <a:pPr marL="0" indent="0">
              <a:buNone/>
            </a:pPr>
            <a:endParaRPr lang="en-US" dirty="0"/>
          </a:p>
        </p:txBody>
      </p:sp>
      <p:pic>
        <p:nvPicPr>
          <p:cNvPr id="5123" name="Picture 3" descr="C:\Users\Bernhard Rohrbacher\Dropbox\APC\Training Materials\Pictures\tell nobod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133600"/>
            <a:ext cx="43434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287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Scaredy-Cat Scottie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Scotty is afraid of everything and everyone.  For a while now, his supervisor has asked him how many students he services every week.  In fact, Scotty knows that he services more students than any of his colleagues, and he can prove it.  Nevertheless, he is afraid that any answer might lead to discipline.  Therefore, he always answers:  “I refuse to answer this question unless my union representative is present.”  The supervisor hates Scotty’s union representative and tells Scotty that she cannot be present during these chats</a:t>
            </a:r>
            <a:r>
              <a:rPr lang="en-US" dirty="0" smtClean="0"/>
              <a:t>.</a:t>
            </a:r>
            <a:endParaRPr lang="en-US" dirty="0"/>
          </a:p>
        </p:txBody>
      </p:sp>
    </p:spTree>
    <p:extLst>
      <p:ext uri="{BB962C8B-B14F-4D97-AF65-F5344CB8AC3E}">
        <p14:creationId xmlns:p14="http://schemas.microsoft.com/office/powerpoint/2010/main" val="1235200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Scaredy-Cat Scottie continued</a:t>
            </a:r>
            <a:endParaRPr lang="en-US" dirty="0"/>
          </a:p>
        </p:txBody>
      </p:sp>
      <p:sp>
        <p:nvSpPr>
          <p:cNvPr id="3" name="Content Placeholder 2"/>
          <p:cNvSpPr>
            <a:spLocks noGrp="1"/>
          </p:cNvSpPr>
          <p:nvPr>
            <p:ph idx="1"/>
          </p:nvPr>
        </p:nvSpPr>
        <p:spPr/>
        <p:txBody>
          <a:bodyPr/>
          <a:lstStyle/>
          <a:p>
            <a:pPr marL="0" indent="0">
              <a:buNone/>
            </a:pPr>
            <a:r>
              <a:rPr lang="en-US" dirty="0"/>
              <a:t>Can Scotty be disciplined for refusing to answer his supervisor’s questions?</a:t>
            </a:r>
          </a:p>
          <a:p>
            <a:pPr marL="0" indent="0">
              <a:buNone/>
            </a:pPr>
            <a:endParaRPr lang="en-US" dirty="0"/>
          </a:p>
        </p:txBody>
      </p:sp>
      <p:pic>
        <p:nvPicPr>
          <p:cNvPr id="4098" name="Picture 2" descr="C:\Users\Bernhard Rohrbacher\Dropbox\APC\Training Materials\Pictures\scaredy c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895600"/>
            <a:ext cx="3477985" cy="3043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625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a:t>
            </a:r>
            <a:endParaRPr lang="en-US" dirty="0"/>
          </a:p>
        </p:txBody>
      </p:sp>
      <p:sp>
        <p:nvSpPr>
          <p:cNvPr id="3" name="Content Placeholder 2"/>
          <p:cNvSpPr>
            <a:spLocks noGrp="1"/>
          </p:cNvSpPr>
          <p:nvPr>
            <p:ph idx="1"/>
          </p:nvPr>
        </p:nvSpPr>
        <p:spPr/>
        <p:txBody>
          <a:bodyPr/>
          <a:lstStyle/>
          <a:p>
            <a:pPr>
              <a:spcAft>
                <a:spcPts val="1200"/>
              </a:spcAft>
            </a:pPr>
            <a:r>
              <a:rPr lang="en-US" dirty="0" smtClean="0"/>
              <a:t>Can be </a:t>
            </a:r>
            <a:r>
              <a:rPr lang="en-US" i="1" dirty="0" smtClean="0"/>
              <a:t>appealed </a:t>
            </a:r>
            <a:r>
              <a:rPr lang="en-US" dirty="0" smtClean="0"/>
              <a:t>by the employee to the President but cannot be appealed to the State Personnel Board or grieved to an Arbitrator</a:t>
            </a:r>
          </a:p>
          <a:p>
            <a:pPr>
              <a:spcAft>
                <a:spcPts val="1200"/>
              </a:spcAft>
            </a:pPr>
            <a:r>
              <a:rPr lang="en-US" dirty="0" smtClean="0"/>
              <a:t>Employee has the right to attach a rebuttal to any reprimand</a:t>
            </a:r>
          </a:p>
          <a:p>
            <a:r>
              <a:rPr lang="en-US" dirty="0" smtClean="0"/>
              <a:t>Generally will be </a:t>
            </a:r>
            <a:r>
              <a:rPr lang="en-US" i="1" dirty="0" smtClean="0"/>
              <a:t>removed</a:t>
            </a:r>
            <a:r>
              <a:rPr lang="en-US" dirty="0" smtClean="0"/>
              <a:t> from the personnel file </a:t>
            </a:r>
            <a:r>
              <a:rPr lang="en-US" i="1" dirty="0" smtClean="0"/>
              <a:t>after three years</a:t>
            </a:r>
            <a:r>
              <a:rPr lang="en-US" dirty="0" smtClean="0"/>
              <a:t> </a:t>
            </a:r>
            <a:r>
              <a:rPr lang="en-US" i="1" dirty="0" smtClean="0"/>
              <a:t>upon</a:t>
            </a:r>
            <a:r>
              <a:rPr lang="en-US" dirty="0" smtClean="0"/>
              <a:t> the </a:t>
            </a:r>
            <a:r>
              <a:rPr lang="en-US" i="1" dirty="0" smtClean="0"/>
              <a:t>request</a:t>
            </a:r>
            <a:r>
              <a:rPr lang="en-US" dirty="0" smtClean="0"/>
              <a:t> of the employee</a:t>
            </a:r>
            <a:endParaRPr lang="en-US" dirty="0"/>
          </a:p>
        </p:txBody>
      </p:sp>
    </p:spTree>
    <p:extLst>
      <p:ext uri="{BB962C8B-B14F-4D97-AF65-F5344CB8AC3E}">
        <p14:creationId xmlns:p14="http://schemas.microsoft.com/office/powerpoint/2010/main" val="2268800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pic>
        <p:nvPicPr>
          <p:cNvPr id="6148" name="Picture 4" descr="C:\Users\Bernhard Rohrbacher\Dropbox\APC\Training Materials\Pictures\repriman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6423" y="1447799"/>
            <a:ext cx="3685954" cy="4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156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normAutofit fontScale="92500" lnSpcReduction="20000"/>
          </a:bodyPr>
          <a:lstStyle/>
          <a:p>
            <a:pPr marL="684213" indent="-684213">
              <a:buNone/>
            </a:pPr>
            <a:r>
              <a:rPr lang="en-US" dirty="0"/>
              <a:t>12.2	</a:t>
            </a:r>
            <a:r>
              <a:rPr lang="en-US" dirty="0" smtClean="0"/>
              <a:t>. . . </a:t>
            </a:r>
            <a:r>
              <a:rPr lang="en-US" dirty="0"/>
              <a:t>As used in this Agreement, the term "reprimand" shall refer to any written communication from an appropriate administrator to an employee that criticizes or otherwise comments negatively upon the personal/professional conduct and/or job performance of the employee if that written communication is placed in the official personnel file, but does not include performance evaluations of notices of performance expectations or rules and regulations.” </a:t>
            </a:r>
          </a:p>
        </p:txBody>
      </p:sp>
    </p:spTree>
    <p:extLst>
      <p:ext uri="{BB962C8B-B14F-4D97-AF65-F5344CB8AC3E}">
        <p14:creationId xmlns:p14="http://schemas.microsoft.com/office/powerpoint/2010/main" val="3966839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lstStyle/>
          <a:p>
            <a:pPr marL="914400" indent="-914400">
              <a:buNone/>
            </a:pPr>
            <a:r>
              <a:rPr lang="en-US" dirty="0"/>
              <a:t>12.3	“An employee shall be provided with a copy of a written reprimand at least five (5) days prior to the possible placement of such a reprimand in the employee's personnel file.” </a:t>
            </a:r>
          </a:p>
          <a:p>
            <a:pPr marL="0" indent="0">
              <a:buNone/>
            </a:pPr>
            <a:endParaRPr lang="en-US" dirty="0"/>
          </a:p>
        </p:txBody>
      </p:sp>
    </p:spTree>
    <p:extLst>
      <p:ext uri="{BB962C8B-B14F-4D97-AF65-F5344CB8AC3E}">
        <p14:creationId xmlns:p14="http://schemas.microsoft.com/office/powerpoint/2010/main" val="603647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pPr>
              <a:spcAft>
                <a:spcPts val="1200"/>
              </a:spcAft>
            </a:pPr>
            <a:r>
              <a:rPr lang="en-US" i="1" dirty="0" smtClean="0"/>
              <a:t>Weingarten</a:t>
            </a:r>
            <a:r>
              <a:rPr lang="en-US" dirty="0" smtClean="0"/>
              <a:t> Rights</a:t>
            </a:r>
          </a:p>
          <a:p>
            <a:pPr>
              <a:spcAft>
                <a:spcPts val="1200"/>
              </a:spcAft>
            </a:pPr>
            <a:r>
              <a:rPr lang="en-US" dirty="0" smtClean="0"/>
              <a:t>Reprimands</a:t>
            </a:r>
          </a:p>
          <a:p>
            <a:pPr>
              <a:spcAft>
                <a:spcPts val="1200"/>
              </a:spcAft>
            </a:pPr>
            <a:r>
              <a:rPr lang="en-US" dirty="0" smtClean="0"/>
              <a:t>Dismissal, Demotion, Suspension w/o Pay</a:t>
            </a:r>
          </a:p>
          <a:p>
            <a:pPr>
              <a:spcAft>
                <a:spcPts val="1200"/>
              </a:spcAft>
            </a:pPr>
            <a:r>
              <a:rPr lang="en-US" i="1" dirty="0" smtClean="0"/>
              <a:t>Skelly</a:t>
            </a:r>
            <a:r>
              <a:rPr lang="en-US" dirty="0" smtClean="0"/>
              <a:t> Hearings</a:t>
            </a:r>
          </a:p>
          <a:p>
            <a:r>
              <a:rPr lang="en-US" dirty="0" smtClean="0"/>
              <a:t>Appeals to the State Personnel Board</a:t>
            </a:r>
          </a:p>
        </p:txBody>
      </p:sp>
    </p:spTree>
    <p:extLst>
      <p:ext uri="{BB962C8B-B14F-4D97-AF65-F5344CB8AC3E}">
        <p14:creationId xmlns:p14="http://schemas.microsoft.com/office/powerpoint/2010/main" val="800427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normAutofit lnSpcReduction="10000"/>
          </a:bodyPr>
          <a:lstStyle/>
          <a:p>
            <a:pPr marL="914400" indent="-914400">
              <a:buNone/>
            </a:pPr>
            <a:r>
              <a:rPr lang="en-US" dirty="0"/>
              <a:t>12.4	</a:t>
            </a:r>
            <a:r>
              <a:rPr lang="en-US" dirty="0" smtClean="0"/>
              <a:t>. . . </a:t>
            </a:r>
            <a:r>
              <a:rPr lang="en-US" dirty="0"/>
              <a:t>An employee may appeal the decision to place a written reprimand in his/her personnel file to the President within five (5) days after the conference held pursuant to this provision. The President may hold a meeting with the employee and his/her representative, if any. Within ten (10) days of receipt of the appeal, the President shall provide a written response to the employee.”</a:t>
            </a:r>
          </a:p>
        </p:txBody>
      </p:sp>
    </p:spTree>
    <p:extLst>
      <p:ext uri="{BB962C8B-B14F-4D97-AF65-F5344CB8AC3E}">
        <p14:creationId xmlns:p14="http://schemas.microsoft.com/office/powerpoint/2010/main" val="2169597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lstStyle/>
          <a:p>
            <a:pPr marL="914400" indent="-914400">
              <a:buNone/>
            </a:pPr>
            <a:r>
              <a:rPr lang="en-US" dirty="0" smtClean="0"/>
              <a:t>12.7</a:t>
            </a:r>
            <a:r>
              <a:rPr lang="en-US" dirty="0"/>
              <a:t>	“Reprimands shall not be subject to Article 10, Grievance </a:t>
            </a:r>
            <a:r>
              <a:rPr lang="en-US" dirty="0" smtClean="0"/>
              <a:t>Procedure . . . .”</a:t>
            </a:r>
            <a:endParaRPr lang="en-US" dirty="0"/>
          </a:p>
          <a:p>
            <a:pPr marL="0" indent="0">
              <a:buNone/>
            </a:pPr>
            <a:endParaRPr lang="en-US" dirty="0"/>
          </a:p>
        </p:txBody>
      </p:sp>
    </p:spTree>
    <p:extLst>
      <p:ext uri="{BB962C8B-B14F-4D97-AF65-F5344CB8AC3E}">
        <p14:creationId xmlns:p14="http://schemas.microsoft.com/office/powerpoint/2010/main" val="2907285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lstStyle/>
          <a:p>
            <a:pPr marL="914400" indent="-914400">
              <a:buNone/>
            </a:pPr>
            <a:r>
              <a:rPr lang="en-US" dirty="0"/>
              <a:t>12.6	“The employee shall have the right to attach a rebuttal to a written reprimand and/or request correction of the record pursuant to Article 11, Personnel File.”</a:t>
            </a:r>
          </a:p>
          <a:p>
            <a:pPr marL="0" indent="0">
              <a:buNone/>
            </a:pPr>
            <a:endParaRPr lang="en-US" dirty="0"/>
          </a:p>
        </p:txBody>
      </p:sp>
    </p:spTree>
    <p:extLst>
      <p:ext uri="{BB962C8B-B14F-4D97-AF65-F5344CB8AC3E}">
        <p14:creationId xmlns:p14="http://schemas.microsoft.com/office/powerpoint/2010/main" val="2055130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Reprimands continued</a:t>
            </a:r>
            <a:endParaRPr lang="en-US" dirty="0"/>
          </a:p>
        </p:txBody>
      </p:sp>
      <p:sp>
        <p:nvSpPr>
          <p:cNvPr id="3" name="Content Placeholder 2"/>
          <p:cNvSpPr>
            <a:spLocks noGrp="1"/>
          </p:cNvSpPr>
          <p:nvPr>
            <p:ph idx="1"/>
          </p:nvPr>
        </p:nvSpPr>
        <p:spPr/>
        <p:txBody>
          <a:bodyPr/>
          <a:lstStyle/>
          <a:p>
            <a:pPr marL="968375" indent="-968375">
              <a:buNone/>
            </a:pPr>
            <a:r>
              <a:rPr lang="en-US" dirty="0"/>
              <a:t>11.13	“Upon the employee's request, a reprimand in the personnel file shall be permanently removed three (3) years from its effective date. If a notice of disciplinary action has been served on the employee and such a reprimand is related to the disciplinary action, this provision shall not be implemented.”</a:t>
            </a:r>
          </a:p>
          <a:p>
            <a:pPr marL="0" indent="0">
              <a:buNone/>
            </a:pPr>
            <a:endParaRPr lang="en-US" dirty="0"/>
          </a:p>
        </p:txBody>
      </p:sp>
    </p:spTree>
    <p:extLst>
      <p:ext uri="{BB962C8B-B14F-4D97-AF65-F5344CB8AC3E}">
        <p14:creationId xmlns:p14="http://schemas.microsoft.com/office/powerpoint/2010/main" val="2292753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 </a:t>
            </a:r>
            <a:br>
              <a:rPr lang="en-US" dirty="0" smtClean="0"/>
            </a:br>
            <a:r>
              <a:rPr lang="en-US" dirty="0" smtClean="0"/>
              <a:t>Suspensions w/o Pay</a:t>
            </a:r>
            <a:endParaRPr lang="en-US" dirty="0"/>
          </a:p>
        </p:txBody>
      </p:sp>
      <p:sp>
        <p:nvSpPr>
          <p:cNvPr id="3" name="Content Placeholder 2"/>
          <p:cNvSpPr>
            <a:spLocks noGrp="1"/>
          </p:cNvSpPr>
          <p:nvPr>
            <p:ph idx="1"/>
          </p:nvPr>
        </p:nvSpPr>
        <p:spPr/>
        <p:txBody>
          <a:bodyPr/>
          <a:lstStyle/>
          <a:p>
            <a:r>
              <a:rPr lang="en-US" dirty="0" smtClean="0"/>
              <a:t>Employee has the right to a </a:t>
            </a:r>
            <a:r>
              <a:rPr lang="en-US" i="1" dirty="0" smtClean="0"/>
              <a:t>Skelly</a:t>
            </a:r>
            <a:r>
              <a:rPr lang="en-US" dirty="0" smtClean="0"/>
              <a:t> hearing </a:t>
            </a:r>
            <a:r>
              <a:rPr lang="en-US" i="1" dirty="0" smtClean="0"/>
              <a:t>before</a:t>
            </a:r>
            <a:r>
              <a:rPr lang="en-US" dirty="0" smtClean="0"/>
              <a:t> discipline is imposed</a:t>
            </a:r>
          </a:p>
          <a:p>
            <a:pPr marL="0" indent="0">
              <a:buNone/>
            </a:pPr>
            <a:endParaRPr lang="en-US" dirty="0" smtClean="0"/>
          </a:p>
          <a:p>
            <a:r>
              <a:rPr lang="en-US" dirty="0" smtClean="0"/>
              <a:t>Employee has the right to </a:t>
            </a:r>
            <a:r>
              <a:rPr lang="en-US" i="1" dirty="0" smtClean="0"/>
              <a:t>appeal</a:t>
            </a:r>
            <a:r>
              <a:rPr lang="en-US" dirty="0" smtClean="0"/>
              <a:t> to the State Personnel Board </a:t>
            </a:r>
            <a:r>
              <a:rPr lang="en-US" i="1" dirty="0" smtClean="0"/>
              <a:t>after</a:t>
            </a:r>
            <a:r>
              <a:rPr lang="en-US" dirty="0" smtClean="0"/>
              <a:t> discipline is imposed but generally cannot grieve it to an Arbitrator</a:t>
            </a:r>
          </a:p>
          <a:p>
            <a:pPr marL="0" indent="0">
              <a:buNone/>
            </a:pPr>
            <a:endParaRPr lang="en-US" dirty="0" smtClean="0"/>
          </a:p>
          <a:p>
            <a:r>
              <a:rPr lang="en-US" dirty="0" smtClean="0"/>
              <a:t>Discipline stays in your personnel file </a:t>
            </a:r>
            <a:r>
              <a:rPr lang="en-US" i="1" dirty="0" smtClean="0"/>
              <a:t>forever</a:t>
            </a:r>
            <a:endParaRPr lang="en-US" i="1" dirty="0"/>
          </a:p>
        </p:txBody>
      </p:sp>
    </p:spTree>
    <p:extLst>
      <p:ext uri="{BB962C8B-B14F-4D97-AF65-F5344CB8AC3E}">
        <p14:creationId xmlns:p14="http://schemas.microsoft.com/office/powerpoint/2010/main" val="2373276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pic>
        <p:nvPicPr>
          <p:cNvPr id="7170" name="Picture 2" descr="C:\Users\Bernhard Rohrbacher\Dropbox\APC\Training Materials\Pictures\Fire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1" y="1743535"/>
            <a:ext cx="3980191" cy="4428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471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92500" lnSpcReduction="20000"/>
          </a:bodyPr>
          <a:lstStyle/>
          <a:p>
            <a:pPr marL="914400" indent="-914400">
              <a:buNone/>
            </a:pPr>
            <a:r>
              <a:rPr lang="en-US" dirty="0"/>
              <a:t>12.13	“Any notice of disciplinary action shall be issued by the President and served in person or by certified mail at the employee's last known address. . . </a:t>
            </a:r>
            <a:r>
              <a:rPr lang="en-US" dirty="0" smtClean="0"/>
              <a:t>.”</a:t>
            </a:r>
          </a:p>
          <a:p>
            <a:pPr marL="914400" indent="-914400">
              <a:buNone/>
            </a:pPr>
            <a:endParaRPr lang="en-US" dirty="0" smtClean="0"/>
          </a:p>
          <a:p>
            <a:pPr marL="914400" indent="-914400">
              <a:buNone/>
            </a:pPr>
            <a:r>
              <a:rPr lang="en-US" dirty="0"/>
              <a:t>12.15 “The employee shall be provided a notice of the disciplinary action proposed to be taken; a copy of the charges and materials upon which the disciplinary action is based, and notice of the right to respond, either orally or in writing.” </a:t>
            </a:r>
          </a:p>
          <a:p>
            <a:pPr marL="0" indent="0">
              <a:buNone/>
            </a:pPr>
            <a:endParaRPr lang="en-US" dirty="0"/>
          </a:p>
        </p:txBody>
      </p:sp>
    </p:spTree>
    <p:extLst>
      <p:ext uri="{BB962C8B-B14F-4D97-AF65-F5344CB8AC3E}">
        <p14:creationId xmlns:p14="http://schemas.microsoft.com/office/powerpoint/2010/main" val="25992521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“We begin our analysis in the instant case by observing that the California statutory scheme regulating civil service employment confers upon an individual who achieves the status of "permanent employee" a property interest in the continuation of his employment which is protected by due process.”  </a:t>
            </a:r>
            <a:endParaRPr lang="en-US" dirty="0" smtClean="0"/>
          </a:p>
          <a:p>
            <a:pPr marL="0" indent="0">
              <a:buNone/>
            </a:pPr>
            <a:endParaRPr lang="en-US" dirty="0" smtClean="0"/>
          </a:p>
          <a:p>
            <a:pPr marL="0" indent="0">
              <a:buNone/>
            </a:pPr>
            <a:r>
              <a:rPr lang="en-US" i="1" dirty="0"/>
              <a:t>Skelly v. State Personnel Board</a:t>
            </a:r>
            <a:r>
              <a:rPr lang="en-US" dirty="0"/>
              <a:t> 15 Cal.3d </a:t>
            </a:r>
            <a:r>
              <a:rPr lang="en-US" dirty="0" smtClean="0"/>
              <a:t>194, 206 </a:t>
            </a:r>
            <a:r>
              <a:rPr lang="en-US" dirty="0"/>
              <a:t>(1975</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029344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spcAft>
                <a:spcPts val="600"/>
              </a:spcAft>
              <a:buNone/>
            </a:pPr>
            <a:r>
              <a:rPr lang="en-US" dirty="0" smtClean="0"/>
              <a:t>“It is clear that due process does not require the state to provide the employee with a full trial-type evidentiary hearing prior to the initial taking of punitive action. However . . . due process does mandate that the employee be accorded certain procedural rights before the discipline becomes effective. As a minimum, these preremoval safeguards must include   . . .”</a:t>
            </a:r>
          </a:p>
          <a:p>
            <a:pPr marL="461963" indent="-461963">
              <a:spcAft>
                <a:spcPts val="600"/>
              </a:spcAft>
              <a:buNone/>
            </a:pPr>
            <a:r>
              <a:rPr lang="en-US" dirty="0" smtClean="0"/>
              <a:t>A.	“notice of the proposed action, . . .”</a:t>
            </a:r>
          </a:p>
          <a:p>
            <a:pPr marL="461963" indent="-461963">
              <a:spcAft>
                <a:spcPts val="600"/>
              </a:spcAft>
              <a:buNone/>
            </a:pPr>
            <a:r>
              <a:rPr lang="en-US" dirty="0" smtClean="0"/>
              <a:t>B.	“the reasons therefor, . . . </a:t>
            </a:r>
          </a:p>
          <a:p>
            <a:pPr marL="461963" indent="-461963">
              <a:spcAft>
                <a:spcPts val="600"/>
              </a:spcAft>
              <a:buNone/>
            </a:pPr>
            <a:r>
              <a:rPr lang="en-US" dirty="0" smtClean="0"/>
              <a:t>C.	“a copy of the charges and materials upon which the action is based,”</a:t>
            </a:r>
          </a:p>
          <a:p>
            <a:pPr marL="514350" indent="-514350">
              <a:spcAft>
                <a:spcPts val="600"/>
              </a:spcAft>
              <a:buAutoNum type="alphaUcPeriod" startAt="4"/>
            </a:pPr>
            <a:r>
              <a:rPr lang="en-US" dirty="0" smtClean="0"/>
              <a:t>“and the right to respond, either orally or in writing, to the authority initially imposing discipline.” </a:t>
            </a:r>
          </a:p>
          <a:p>
            <a:pPr marL="0" indent="0">
              <a:buNone/>
            </a:pPr>
            <a:r>
              <a:rPr lang="en-US" i="1" dirty="0" smtClean="0"/>
              <a:t>Skelly v. State Personnel Board</a:t>
            </a:r>
            <a:r>
              <a:rPr lang="en-US" dirty="0" smtClean="0"/>
              <a:t> 15 Cal.3d at 215. </a:t>
            </a:r>
            <a:endParaRPr lang="en-US" dirty="0"/>
          </a:p>
        </p:txBody>
      </p:sp>
    </p:spTree>
    <p:extLst>
      <p:ext uri="{BB962C8B-B14F-4D97-AF65-F5344CB8AC3E}">
        <p14:creationId xmlns:p14="http://schemas.microsoft.com/office/powerpoint/2010/main" val="17150274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“Non-Faculty Unit employees have five days to respond by either requesting </a:t>
            </a:r>
            <a:r>
              <a:rPr lang="en-US" dirty="0" smtClean="0"/>
              <a:t>a meeting</a:t>
            </a:r>
            <a:r>
              <a:rPr lang="en-US" dirty="0"/>
              <a:t>, or submitting a written response[,] [a]s established by administrative practice within the CSU</a:t>
            </a:r>
            <a:r>
              <a:rPr lang="en-US" dirty="0" smtClean="0"/>
              <a:t>.” </a:t>
            </a:r>
            <a:endParaRPr lang="en-US" dirty="0"/>
          </a:p>
          <a:p>
            <a:pPr marL="0" indent="0">
              <a:buNone/>
            </a:pPr>
            <a:endParaRPr lang="en-US" dirty="0"/>
          </a:p>
          <a:p>
            <a:pPr marL="0" indent="0">
              <a:buNone/>
            </a:pPr>
            <a:r>
              <a:rPr lang="en-US" dirty="0"/>
              <a:t>“[T]he Review Officer should submit the report to the President or his/her designee within a reasonable time after the meeting, receipt of a written response from the employee or completion of the Review Officer’s review.”  </a:t>
            </a:r>
            <a:endParaRPr lang="en-US" dirty="0" smtClean="0"/>
          </a:p>
          <a:p>
            <a:pPr marL="0" indent="0">
              <a:buNone/>
            </a:pPr>
            <a:endParaRPr lang="en-US" i="1" dirty="0"/>
          </a:p>
          <a:p>
            <a:pPr marL="0" indent="0">
              <a:buNone/>
            </a:pPr>
            <a:r>
              <a:rPr lang="en-US" dirty="0" smtClean="0"/>
              <a:t>CSU, Instructions for </a:t>
            </a:r>
            <a:r>
              <a:rPr lang="en-US" i="1" dirty="0" smtClean="0"/>
              <a:t>Skelly</a:t>
            </a:r>
            <a:r>
              <a:rPr lang="en-US" dirty="0" smtClean="0"/>
              <a:t> Review Officers, p.4 &amp; n.9, p.7 (2007)</a:t>
            </a:r>
            <a:endParaRPr lang="en-US" dirty="0"/>
          </a:p>
          <a:p>
            <a:pPr marL="0" indent="0">
              <a:buNone/>
            </a:pPr>
            <a:endParaRPr lang="en-US" dirty="0"/>
          </a:p>
        </p:txBody>
      </p:sp>
    </p:spTree>
    <p:extLst>
      <p:ext uri="{BB962C8B-B14F-4D97-AF65-F5344CB8AC3E}">
        <p14:creationId xmlns:p14="http://schemas.microsoft.com/office/powerpoint/2010/main" val="441930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Happens More Often Than You Think</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“Of 69,000 disciplinary actions [in the U.S. Postal Service in 1987] (representing 9 percent of all employees), close to 60 percent of the disciplinary actions resulted in letters of warning, 30 percent were suspensions, and 10 percent resulted in discharge.”  </a:t>
            </a:r>
            <a:endParaRPr lang="en-US" dirty="0" smtClean="0"/>
          </a:p>
          <a:p>
            <a:pPr marL="0" indent="0">
              <a:buNone/>
            </a:pPr>
            <a:endParaRPr lang="en-US" dirty="0" smtClean="0"/>
          </a:p>
          <a:p>
            <a:pPr marL="0" indent="0">
              <a:buNone/>
            </a:pPr>
            <a:r>
              <a:rPr lang="en-US" dirty="0" smtClean="0"/>
              <a:t>Robert </a:t>
            </a:r>
            <a:r>
              <a:rPr lang="en-US" dirty="0"/>
              <a:t>D. Mc.Crie, Security Operations Management, p.197 (2d ed. 2007</a:t>
            </a:r>
            <a:r>
              <a:rPr lang="en-US" dirty="0" smtClean="0"/>
              <a:t>).</a:t>
            </a:r>
            <a:endParaRPr lang="en-US" dirty="0"/>
          </a:p>
        </p:txBody>
      </p:sp>
    </p:spTree>
    <p:extLst>
      <p:ext uri="{BB962C8B-B14F-4D97-AF65-F5344CB8AC3E}">
        <p14:creationId xmlns:p14="http://schemas.microsoft.com/office/powerpoint/2010/main" val="14404216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California Education Code § 89538(a)</a:t>
            </a:r>
          </a:p>
          <a:p>
            <a:pPr marL="0" indent="0">
              <a:buNone/>
            </a:pPr>
            <a:endParaRPr lang="en-US" dirty="0"/>
          </a:p>
          <a:p>
            <a:pPr marL="0" indent="0">
              <a:buNone/>
            </a:pPr>
            <a:r>
              <a:rPr lang="en-US" dirty="0" smtClean="0"/>
              <a:t>“</a:t>
            </a:r>
            <a:r>
              <a:rPr lang="en-US" dirty="0"/>
              <a:t>Notice of dismissal, demotion, or suspension for cause of an employee shall be in writing, signed by the chancellor or his or her designee and be served on the employee. The notice shall set forth a statement of causes, the events or transactions upon which the causes are based, the nature of the penalty and the effective date, and a statement of the employee's right to answer within 30 days and request a hearing before the State Personnel Board.”</a:t>
            </a:r>
          </a:p>
        </p:txBody>
      </p:sp>
    </p:spTree>
    <p:extLst>
      <p:ext uri="{BB962C8B-B14F-4D97-AF65-F5344CB8AC3E}">
        <p14:creationId xmlns:p14="http://schemas.microsoft.com/office/powerpoint/2010/main" val="32367680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California Education Code § 89539(a)</a:t>
            </a:r>
          </a:p>
          <a:p>
            <a:pPr marL="461963" indent="-460375">
              <a:buNone/>
            </a:pPr>
            <a:endParaRPr lang="en-US" dirty="0" smtClean="0"/>
          </a:p>
          <a:p>
            <a:pPr marL="463550" indent="-463550">
              <a:buNone/>
            </a:pPr>
            <a:r>
              <a:rPr lang="en-US" dirty="0" smtClean="0"/>
              <a:t>“(1)	Any </a:t>
            </a:r>
            <a:r>
              <a:rPr lang="en-US" dirty="0"/>
              <a:t>employee dismissed, suspended, or demoted for cause may request a hearing by the State Personnel Board by filing a request, in writing, with the board within 30 days of being served with the notice.    	</a:t>
            </a:r>
            <a:endParaRPr lang="en-US" dirty="0" smtClean="0"/>
          </a:p>
          <a:p>
            <a:pPr marL="463550" indent="-463550">
              <a:buNone/>
            </a:pPr>
            <a:r>
              <a:rPr lang="en-US" dirty="0" smtClean="0"/>
              <a:t>(2)	The </a:t>
            </a:r>
            <a:r>
              <a:rPr lang="en-US" dirty="0"/>
              <a:t>request may be on any one or more of the following grounds</a:t>
            </a:r>
            <a:r>
              <a:rPr lang="en-US" dirty="0" smtClean="0"/>
              <a:t>:</a:t>
            </a:r>
          </a:p>
          <a:p>
            <a:pPr marL="914400" indent="-460375">
              <a:buAutoNum type="alphaUcParenBoth"/>
            </a:pPr>
            <a:r>
              <a:rPr lang="en-US" dirty="0" smtClean="0"/>
              <a:t>The </a:t>
            </a:r>
            <a:r>
              <a:rPr lang="en-US" dirty="0"/>
              <a:t>required procedure was not followed</a:t>
            </a:r>
            <a:r>
              <a:rPr lang="en-US" dirty="0" smtClean="0"/>
              <a:t>.</a:t>
            </a:r>
          </a:p>
          <a:p>
            <a:pPr marL="914400" indent="-460375">
              <a:buAutoNum type="alphaUcParenBoth"/>
            </a:pPr>
            <a:r>
              <a:rPr lang="en-US" dirty="0" smtClean="0"/>
              <a:t>There </a:t>
            </a:r>
            <a:r>
              <a:rPr lang="en-US" dirty="0"/>
              <a:t>is no ground for dismissal, suspension, or demotion</a:t>
            </a:r>
            <a:r>
              <a:rPr lang="en-US" dirty="0" smtClean="0"/>
              <a:t>.</a:t>
            </a:r>
          </a:p>
          <a:p>
            <a:pPr marL="914400" indent="-460375">
              <a:buAutoNum type="alphaUcParenBoth"/>
            </a:pPr>
            <a:r>
              <a:rPr lang="en-US" dirty="0" smtClean="0"/>
              <a:t>The </a:t>
            </a:r>
            <a:r>
              <a:rPr lang="en-US" dirty="0"/>
              <a:t>penalty is excessive, unreasonable, or discriminatory</a:t>
            </a:r>
            <a:r>
              <a:rPr lang="en-US" dirty="0" smtClean="0"/>
              <a:t>.</a:t>
            </a:r>
          </a:p>
          <a:p>
            <a:pPr marL="914400" indent="-460375">
              <a:buAutoNum type="alphaUcParenBoth"/>
            </a:pPr>
            <a:r>
              <a:rPr lang="en-US" dirty="0" smtClean="0"/>
              <a:t>The </a:t>
            </a:r>
            <a:r>
              <a:rPr lang="en-US" dirty="0"/>
              <a:t>employee did not do the acts or omissions alleged as the events or transactions upon which the causes are based</a:t>
            </a:r>
            <a:r>
              <a:rPr lang="en-US" dirty="0" smtClean="0"/>
              <a:t>.</a:t>
            </a:r>
          </a:p>
          <a:p>
            <a:pPr marL="914400" indent="-460375">
              <a:buAutoNum type="alphaUcParenBoth"/>
            </a:pPr>
            <a:r>
              <a:rPr lang="en-US" dirty="0" smtClean="0"/>
              <a:t>The </a:t>
            </a:r>
            <a:r>
              <a:rPr lang="en-US" dirty="0"/>
              <a:t>acts or omissions alleged as the events or transactions upon which the causes are based were justified</a:t>
            </a:r>
            <a:r>
              <a:rPr lang="en-US" dirty="0" smtClean="0"/>
              <a:t>.”</a:t>
            </a:r>
            <a:endParaRPr lang="en-US" dirty="0"/>
          </a:p>
        </p:txBody>
      </p:sp>
    </p:spTree>
    <p:extLst>
      <p:ext uri="{BB962C8B-B14F-4D97-AF65-F5344CB8AC3E}">
        <p14:creationId xmlns:p14="http://schemas.microsoft.com/office/powerpoint/2010/main" val="11402876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lstStyle/>
          <a:p>
            <a:pPr marL="0" indent="0">
              <a:buNone/>
            </a:pPr>
            <a:r>
              <a:rPr lang="en-US" dirty="0" smtClean="0"/>
              <a:t>California Education Code § 89539(b)</a:t>
            </a:r>
          </a:p>
          <a:p>
            <a:pPr marL="0" indent="0">
              <a:buNone/>
            </a:pPr>
            <a:endParaRPr lang="en-US" dirty="0" smtClean="0"/>
          </a:p>
          <a:p>
            <a:pPr marL="0" indent="0">
              <a:buNone/>
            </a:pPr>
            <a:r>
              <a:rPr lang="en-US" dirty="0" smtClean="0"/>
              <a:t>“The </a:t>
            </a:r>
            <a:r>
              <a:rPr lang="en-US" dirty="0"/>
              <a:t>State Personnel Board shall hold a hearing, following the same procedure as in state civil service proceedings, and shall render a decision affirming, modifying, or revoking the action taken. In a hearing, the burden of proof shall be on the party taking the dismissal action. . . .”</a:t>
            </a:r>
          </a:p>
        </p:txBody>
      </p:sp>
    </p:spTree>
    <p:extLst>
      <p:ext uri="{BB962C8B-B14F-4D97-AF65-F5344CB8AC3E}">
        <p14:creationId xmlns:p14="http://schemas.microsoft.com/office/powerpoint/2010/main" val="4067185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lstStyle/>
          <a:p>
            <a:pPr marL="914400" lvl="1" indent="-914400">
              <a:buNone/>
            </a:pPr>
            <a:r>
              <a:rPr lang="en-US" dirty="0" smtClean="0"/>
              <a:t>12.16	“Within </a:t>
            </a:r>
            <a:r>
              <a:rPr lang="en-US" dirty="0"/>
              <a:t>thirty (30) days of receipt of a notice of disciplinary action, an employee may request a hearing before the State Personnel Board pursuant to Education Code Sections 89538 and 89539. Except as provided elsewhere in this Article, such a request is the sole and exclusive procedure that may be utilized by a member of this bargaining unit for appeal from a disciplinary action.” </a:t>
            </a:r>
          </a:p>
          <a:p>
            <a:pPr marL="0" indent="0">
              <a:buNone/>
            </a:pPr>
            <a:endParaRPr lang="en-US" dirty="0"/>
          </a:p>
        </p:txBody>
      </p:sp>
    </p:spTree>
    <p:extLst>
      <p:ext uri="{BB962C8B-B14F-4D97-AF65-F5344CB8AC3E}">
        <p14:creationId xmlns:p14="http://schemas.microsoft.com/office/powerpoint/2010/main" val="22825873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 Suspensions w/o Pay continued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“The </a:t>
            </a:r>
            <a:r>
              <a:rPr lang="en-US" dirty="0"/>
              <a:t>Academic Professionals of California (APC) will provide representation for a member before the California State Personnel Board for proceedings related to disciplinary actions included in the APC-CSU collective bargaining agreement. Such representation will be conducted by individuals and in a manner deemed appropriate by APC</a:t>
            </a:r>
            <a:r>
              <a:rPr lang="en-US" dirty="0" smtClean="0"/>
              <a:t>.” </a:t>
            </a:r>
          </a:p>
          <a:p>
            <a:pPr marL="0" indent="0">
              <a:buNone/>
            </a:pPr>
            <a:endParaRPr lang="en-US" dirty="0"/>
          </a:p>
          <a:p>
            <a:r>
              <a:rPr lang="en-US" dirty="0" smtClean="0"/>
              <a:t>“Alternatively</a:t>
            </a:r>
            <a:r>
              <a:rPr lang="en-US" dirty="0"/>
              <a:t>, a member is eligible for, and may request, reimbursement for other (personally selected) representation in such cases. Such representation will be reimbursed to an hourly rate of $50.00 and a cumulative maximum per case of $1,000.00</a:t>
            </a:r>
            <a:r>
              <a:rPr lang="en-US" dirty="0" smtClean="0"/>
              <a:t>.” </a:t>
            </a:r>
            <a:endParaRPr lang="en-US" dirty="0"/>
          </a:p>
        </p:txBody>
      </p:sp>
    </p:spTree>
    <p:extLst>
      <p:ext uri="{BB962C8B-B14F-4D97-AF65-F5344CB8AC3E}">
        <p14:creationId xmlns:p14="http://schemas.microsoft.com/office/powerpoint/2010/main" val="34731261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Dismissals, Demotions,</a:t>
            </a:r>
            <a:br>
              <a:rPr lang="en-US" dirty="0" smtClean="0"/>
            </a:br>
            <a:r>
              <a:rPr lang="en-US" dirty="0" smtClean="0"/>
              <a:t>Suspensions w/o Pay continued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California Education Code § 89535</a:t>
            </a:r>
          </a:p>
          <a:p>
            <a:pPr marL="0" indent="0">
              <a:buNone/>
            </a:pPr>
            <a:endParaRPr lang="en-US" dirty="0" smtClean="0"/>
          </a:p>
          <a:p>
            <a:pPr marL="461963" indent="-461963">
              <a:buNone/>
            </a:pPr>
            <a:r>
              <a:rPr lang="en-US" dirty="0" smtClean="0"/>
              <a:t>“</a:t>
            </a:r>
            <a:r>
              <a:rPr lang="en-US" dirty="0"/>
              <a:t>Any permanent or probationary employee may be dismissed, demoted, or suspended for the following causes:</a:t>
            </a:r>
          </a:p>
          <a:p>
            <a:pPr marL="461963" indent="-461963">
              <a:buNone/>
            </a:pPr>
            <a:r>
              <a:rPr lang="en-US" dirty="0"/>
              <a:t>(a)	Immoral conduct.</a:t>
            </a:r>
          </a:p>
          <a:p>
            <a:pPr marL="461963" indent="-461963">
              <a:buNone/>
            </a:pPr>
            <a:r>
              <a:rPr lang="en-US" dirty="0"/>
              <a:t>(b)	Unprofessional conduct.</a:t>
            </a:r>
          </a:p>
          <a:p>
            <a:pPr marL="461963" indent="-461963">
              <a:buNone/>
            </a:pPr>
            <a:r>
              <a:rPr lang="en-US" dirty="0"/>
              <a:t>(c)	Dishonesty.</a:t>
            </a:r>
          </a:p>
          <a:p>
            <a:pPr marL="461963" indent="-461963">
              <a:buNone/>
            </a:pPr>
            <a:r>
              <a:rPr lang="en-US" dirty="0"/>
              <a:t>(d)	Incompetency.</a:t>
            </a:r>
          </a:p>
          <a:p>
            <a:pPr marL="461963" indent="-461963">
              <a:buNone/>
            </a:pPr>
            <a:r>
              <a:rPr lang="en-US" dirty="0"/>
              <a:t>(e)	Addiction to the use of controlled substances.</a:t>
            </a:r>
          </a:p>
          <a:p>
            <a:pPr marL="461963" indent="-461963">
              <a:buNone/>
            </a:pPr>
            <a:r>
              <a:rPr lang="en-US" dirty="0"/>
              <a:t>(f)	Failure or refusal to perform the normal and reasonable duties of the position.</a:t>
            </a:r>
          </a:p>
          <a:p>
            <a:pPr marL="461963" indent="-461963">
              <a:buNone/>
            </a:pPr>
            <a:r>
              <a:rPr lang="en-US" dirty="0"/>
              <a:t>(g)	Conviction of a felony or conviction of any misdemeanor involving moral turpitude.</a:t>
            </a:r>
          </a:p>
          <a:p>
            <a:pPr marL="461963" indent="-461963">
              <a:buNone/>
            </a:pPr>
            <a:r>
              <a:rPr lang="en-US" dirty="0"/>
              <a:t>(h)	Fraud in securing appointment.</a:t>
            </a:r>
          </a:p>
          <a:p>
            <a:pPr marL="461963" indent="-461963">
              <a:buNone/>
            </a:pPr>
            <a:r>
              <a:rPr lang="en-US" dirty="0"/>
              <a:t>(i)	Drunkenness on duty.”</a:t>
            </a:r>
          </a:p>
          <a:p>
            <a:pPr marL="0" indent="0">
              <a:buNone/>
            </a:pPr>
            <a:endParaRPr lang="en-US" dirty="0"/>
          </a:p>
        </p:txBody>
      </p:sp>
    </p:spTree>
    <p:extLst>
      <p:ext uri="{BB962C8B-B14F-4D97-AF65-F5344CB8AC3E}">
        <p14:creationId xmlns:p14="http://schemas.microsoft.com/office/powerpoint/2010/main" val="27941815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Dismissals, Demotions,</a:t>
            </a:r>
            <a:br>
              <a:rPr lang="en-US" dirty="0"/>
            </a:br>
            <a:r>
              <a:rPr lang="en-US" dirty="0"/>
              <a:t>Suspensions w/o Pay continued</a:t>
            </a:r>
          </a:p>
        </p:txBody>
      </p:sp>
      <p:sp>
        <p:nvSpPr>
          <p:cNvPr id="3" name="Content Placeholder 2"/>
          <p:cNvSpPr>
            <a:spLocks noGrp="1"/>
          </p:cNvSpPr>
          <p:nvPr>
            <p:ph idx="1"/>
          </p:nvPr>
        </p:nvSpPr>
        <p:spPr/>
        <p:txBody>
          <a:bodyPr/>
          <a:lstStyle/>
          <a:p>
            <a:endParaRPr lang="en-US" dirty="0" smtClean="0"/>
          </a:p>
          <a:p>
            <a:r>
              <a:rPr lang="en-US" dirty="0" smtClean="0"/>
              <a:t>CSU must prove to the State Personnel Board that it had “just </a:t>
            </a:r>
            <a:r>
              <a:rPr lang="en-US" dirty="0"/>
              <a:t>c</a:t>
            </a:r>
            <a:r>
              <a:rPr lang="en-US" dirty="0" smtClean="0"/>
              <a:t>ause” to impose the discipline</a:t>
            </a:r>
          </a:p>
          <a:p>
            <a:r>
              <a:rPr lang="en-US" dirty="0" smtClean="0"/>
              <a:t>“Just cause” includes “progressive </a:t>
            </a:r>
            <a:r>
              <a:rPr lang="en-US" dirty="0"/>
              <a:t>d</a:t>
            </a:r>
            <a:r>
              <a:rPr lang="en-US" dirty="0" smtClean="0"/>
              <a:t>iscipline” in light of</a:t>
            </a:r>
          </a:p>
          <a:p>
            <a:pPr lvl="1"/>
            <a:r>
              <a:rPr lang="en-US" dirty="0" smtClean="0"/>
              <a:t>Severity of misconduct</a:t>
            </a:r>
          </a:p>
          <a:p>
            <a:pPr lvl="1"/>
            <a:r>
              <a:rPr lang="en-US" dirty="0" smtClean="0"/>
              <a:t>Record of prior discipline</a:t>
            </a:r>
            <a:endParaRPr lang="en-US" dirty="0"/>
          </a:p>
        </p:txBody>
      </p:sp>
    </p:spTree>
    <p:extLst>
      <p:ext uri="{BB962C8B-B14F-4D97-AF65-F5344CB8AC3E}">
        <p14:creationId xmlns:p14="http://schemas.microsoft.com/office/powerpoint/2010/main" val="5199719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Seven Tests of Just Cause</a:t>
            </a:r>
            <a:endParaRPr lang="en-US" dirty="0"/>
          </a:p>
        </p:txBody>
      </p:sp>
      <p:sp>
        <p:nvSpPr>
          <p:cNvPr id="3" name="Content Placeholder 2"/>
          <p:cNvSpPr>
            <a:spLocks noGrp="1"/>
          </p:cNvSpPr>
          <p:nvPr>
            <p:ph idx="1"/>
          </p:nvPr>
        </p:nvSpPr>
        <p:spPr/>
        <p:txBody>
          <a:bodyPr>
            <a:normAutofit fontScale="85000" lnSpcReduction="20000"/>
          </a:bodyPr>
          <a:lstStyle/>
          <a:p>
            <a:pPr marL="461963" lvl="2" indent="-461963">
              <a:buFont typeface="+mj-lt"/>
              <a:buAutoNum type="arabicPeriod"/>
            </a:pPr>
            <a:r>
              <a:rPr lang="en-US" dirty="0"/>
              <a:t>Did the employer give to the employee forewarning or foreknowledge of the possible or probable disciplinary consequences of the employee’s </a:t>
            </a:r>
            <a:r>
              <a:rPr lang="en-US" dirty="0" smtClean="0"/>
              <a:t>conduct?</a:t>
            </a:r>
          </a:p>
          <a:p>
            <a:pPr marL="461963" lvl="2" indent="-461963">
              <a:buFont typeface="+mj-lt"/>
              <a:buAutoNum type="arabicPeriod"/>
            </a:pPr>
            <a:r>
              <a:rPr lang="en-US" dirty="0" smtClean="0"/>
              <a:t>Was </a:t>
            </a:r>
            <a:r>
              <a:rPr lang="en-US" dirty="0"/>
              <a:t>the employer’s rule or managerial order reasonably related to the orderly, efficient, and safe operation of the company’s </a:t>
            </a:r>
            <a:r>
              <a:rPr lang="en-US" dirty="0" smtClean="0"/>
              <a:t>business?</a:t>
            </a:r>
          </a:p>
          <a:p>
            <a:pPr marL="461963" lvl="2" indent="-461963">
              <a:buFont typeface="+mj-lt"/>
              <a:buAutoNum type="arabicPeriod"/>
            </a:pPr>
            <a:r>
              <a:rPr lang="en-US" dirty="0" smtClean="0"/>
              <a:t>Did </a:t>
            </a:r>
            <a:r>
              <a:rPr lang="en-US" dirty="0"/>
              <a:t>the employer, before administering discipline to an employee, make an effort to discover whether the employee violated or disobeyed a rule or order of </a:t>
            </a:r>
            <a:r>
              <a:rPr lang="en-US" dirty="0" smtClean="0"/>
              <a:t>management?</a:t>
            </a:r>
          </a:p>
          <a:p>
            <a:pPr marL="461963" lvl="2" indent="-461963">
              <a:buFont typeface="+mj-lt"/>
              <a:buAutoNum type="arabicPeriod"/>
            </a:pPr>
            <a:r>
              <a:rPr lang="en-US" dirty="0" smtClean="0"/>
              <a:t>Was </a:t>
            </a:r>
            <a:r>
              <a:rPr lang="en-US" dirty="0"/>
              <a:t>the employer’s investigation conducted fairly and </a:t>
            </a:r>
            <a:r>
              <a:rPr lang="en-US" dirty="0" smtClean="0"/>
              <a:t>objectively?</a:t>
            </a:r>
          </a:p>
          <a:p>
            <a:pPr marL="461963" lvl="2" indent="-461963">
              <a:buFont typeface="+mj-lt"/>
              <a:buAutoNum type="arabicPeriod"/>
            </a:pPr>
            <a:r>
              <a:rPr lang="en-US" dirty="0" smtClean="0"/>
              <a:t>At </a:t>
            </a:r>
            <a:r>
              <a:rPr lang="en-US" dirty="0"/>
              <a:t>the investigation did the “judge” obtain substantial evidence or proof that the employee was guilty as charged?  </a:t>
            </a:r>
            <a:endParaRPr lang="en-US" dirty="0" smtClean="0"/>
          </a:p>
          <a:p>
            <a:pPr marL="461963" lvl="2" indent="-461963">
              <a:buFont typeface="+mj-lt"/>
              <a:buAutoNum type="arabicPeriod"/>
            </a:pPr>
            <a:r>
              <a:rPr lang="en-US" dirty="0" smtClean="0"/>
              <a:t>Has </a:t>
            </a:r>
            <a:r>
              <a:rPr lang="en-US" dirty="0"/>
              <a:t>the employer applied its rules, orders, and penalties evenhandedly and without discrimination to all employees?  </a:t>
            </a:r>
            <a:endParaRPr lang="en-US" dirty="0" smtClean="0"/>
          </a:p>
          <a:p>
            <a:pPr marL="461963" lvl="2" indent="-461963">
              <a:buFont typeface="+mj-lt"/>
              <a:buAutoNum type="arabicPeriod"/>
            </a:pPr>
            <a:r>
              <a:rPr lang="en-US" dirty="0" smtClean="0"/>
              <a:t>Was </a:t>
            </a:r>
            <a:r>
              <a:rPr lang="en-US" dirty="0"/>
              <a:t>the degree of discipline administered by the employer reasonably related to (a) the seriousness of the employee’s proven offense and (b) the record of the employee’s service</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935993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Cause continued</a:t>
            </a:r>
            <a:endParaRPr lang="en-US" dirty="0"/>
          </a:p>
        </p:txBody>
      </p:sp>
      <p:pic>
        <p:nvPicPr>
          <p:cNvPr id="8194" name="Picture 2" descr="C:\Users\Bernhard Rohrbacher\Dropbox\APC\Training Materials\Pictures\Just Caus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733167"/>
            <a:ext cx="5638800" cy="4378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774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pPr marL="0" indent="0" algn="ctr">
              <a:buNone/>
            </a:pPr>
            <a:r>
              <a:rPr lang="en-US" dirty="0"/>
              <a:t>Discipline stays in your personnel file </a:t>
            </a:r>
            <a:r>
              <a:rPr lang="en-US" i="1" dirty="0"/>
              <a:t>forever</a:t>
            </a:r>
          </a:p>
          <a:p>
            <a:pPr marL="0" indent="0">
              <a:buNone/>
            </a:pPr>
            <a:endParaRPr lang="en-US" dirty="0"/>
          </a:p>
        </p:txBody>
      </p:sp>
      <p:pic>
        <p:nvPicPr>
          <p:cNvPr id="1026" name="Picture 2" descr="C:\Users\Bernhard Rohrbacher\Dropbox\APC\Training Materials\Pictures\Bosc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945" y="2472431"/>
            <a:ext cx="8112763" cy="3632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643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Weingarten</a:t>
            </a:r>
            <a:r>
              <a:rPr lang="en-US" dirty="0" smtClean="0"/>
              <a:t> Right</a:t>
            </a:r>
            <a:endParaRPr lang="en-US" dirty="0"/>
          </a:p>
        </p:txBody>
      </p:sp>
      <p:sp>
        <p:nvSpPr>
          <p:cNvPr id="3" name="Content Placeholder 2"/>
          <p:cNvSpPr>
            <a:spLocks noGrp="1"/>
          </p:cNvSpPr>
          <p:nvPr>
            <p:ph idx="1"/>
          </p:nvPr>
        </p:nvSpPr>
        <p:spPr/>
        <p:txBody>
          <a:bodyPr/>
          <a:lstStyle/>
          <a:p>
            <a:pPr marL="0" indent="0">
              <a:buNone/>
            </a:pPr>
            <a:r>
              <a:rPr lang="en-US" dirty="0" smtClean="0"/>
              <a:t>Employees have the </a:t>
            </a:r>
            <a:r>
              <a:rPr lang="en-US" dirty="0"/>
              <a:t>right </a:t>
            </a:r>
            <a:r>
              <a:rPr lang="en-US" dirty="0" smtClean="0"/>
              <a:t>“to </a:t>
            </a:r>
            <a:r>
              <a:rPr lang="en-US" dirty="0"/>
              <a:t>refuse to submit without union representation to an interview which he reasonably fears may result in his discipline.” </a:t>
            </a:r>
            <a:endParaRPr lang="en-US" dirty="0" smtClean="0"/>
          </a:p>
          <a:p>
            <a:pPr marL="0" indent="0">
              <a:buNone/>
            </a:pPr>
            <a:endParaRPr lang="en-US" dirty="0"/>
          </a:p>
          <a:p>
            <a:pPr marL="0" indent="0">
              <a:buNone/>
            </a:pPr>
            <a:r>
              <a:rPr lang="en-US" i="1" dirty="0" smtClean="0"/>
              <a:t>NLRB v. Weingarten</a:t>
            </a:r>
            <a:r>
              <a:rPr lang="en-US" dirty="0" smtClean="0"/>
              <a:t>, 420 U.S. 251, 256 (1975)</a:t>
            </a:r>
            <a:endParaRPr lang="en-US" i="1" dirty="0"/>
          </a:p>
        </p:txBody>
      </p:sp>
    </p:spTree>
    <p:extLst>
      <p:ext uri="{BB962C8B-B14F-4D97-AF65-F5344CB8AC3E}">
        <p14:creationId xmlns:p14="http://schemas.microsoft.com/office/powerpoint/2010/main" val="31238386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Toby Tabasco</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December 31, 2010</a:t>
            </a:r>
          </a:p>
          <a:p>
            <a:pPr marL="0" indent="0">
              <a:buNone/>
            </a:pPr>
            <a:r>
              <a:rPr lang="en-US" dirty="0" smtClean="0">
                <a:hlinkClick r:id="rId2"/>
              </a:rPr>
              <a:t>Ex-Sac State prof arrested on suspicion of indecent exposure</a:t>
            </a:r>
            <a:endParaRPr lang="en-US" dirty="0" smtClean="0"/>
          </a:p>
          <a:p>
            <a:pPr marL="0" indent="0">
              <a:buNone/>
            </a:pPr>
            <a:r>
              <a:rPr lang="en-US" dirty="0" smtClean="0"/>
              <a:t>By </a:t>
            </a:r>
            <a:r>
              <a:rPr lang="en-US" dirty="0">
                <a:hlinkClick r:id="rId3"/>
              </a:rPr>
              <a:t>Andy Furillo</a:t>
            </a:r>
            <a:r>
              <a:rPr lang="en-US" dirty="0" smtClean="0"/>
              <a:t> and Matt Kawahara</a:t>
            </a:r>
            <a:br>
              <a:rPr lang="en-US" dirty="0" smtClean="0"/>
            </a:br>
            <a:endParaRPr lang="en-US" dirty="0" smtClean="0"/>
          </a:p>
          <a:p>
            <a:pPr marL="0" indent="0">
              <a:buNone/>
            </a:pPr>
            <a:r>
              <a:rPr lang="en-US" dirty="0" smtClean="0"/>
              <a:t>A former </a:t>
            </a:r>
            <a:r>
              <a:rPr lang="en-US" dirty="0">
                <a:hlinkClick r:id="rId4"/>
              </a:rPr>
              <a:t>Sacramento State</a:t>
            </a:r>
            <a:r>
              <a:rPr lang="en-US" dirty="0" smtClean="0"/>
              <a:t> professor was arrested in </a:t>
            </a:r>
            <a:r>
              <a:rPr lang="en-US" dirty="0">
                <a:hlinkClick r:id="rId5"/>
              </a:rPr>
              <a:t>Idaho</a:t>
            </a:r>
            <a:r>
              <a:rPr lang="en-US" dirty="0" smtClean="0"/>
              <a:t> last weekend after a teenaged </a:t>
            </a:r>
            <a:r>
              <a:rPr lang="en-US" dirty="0">
                <a:hlinkClick r:id="rId5"/>
              </a:rPr>
              <a:t>Idaho</a:t>
            </a:r>
            <a:r>
              <a:rPr lang="en-US" dirty="0" smtClean="0"/>
              <a:t> girl reported that he allegedly exposed himself while on a flight from </a:t>
            </a:r>
            <a:r>
              <a:rPr lang="en-US" dirty="0">
                <a:hlinkClick r:id="rId6"/>
              </a:rPr>
              <a:t>Salt Lake City</a:t>
            </a:r>
            <a:r>
              <a:rPr lang="en-US" dirty="0" smtClean="0"/>
              <a:t> to </a:t>
            </a:r>
            <a:r>
              <a:rPr lang="en-US" dirty="0">
                <a:hlinkClick r:id="rId7"/>
              </a:rPr>
              <a:t>Lewiston,</a:t>
            </a:r>
            <a:r>
              <a:rPr lang="en-US" dirty="0" smtClean="0"/>
              <a:t> according to media reports and records. Police said the man told them that he had spilled </a:t>
            </a:r>
            <a:r>
              <a:rPr lang="en-US" dirty="0">
                <a:hlinkClick r:id="rId8"/>
              </a:rPr>
              <a:t>Tabasco sauce</a:t>
            </a:r>
            <a:r>
              <a:rPr lang="en-US" dirty="0" smtClean="0"/>
              <a:t> on his groin and the girl mistook his actions. . . .</a:t>
            </a:r>
          </a:p>
          <a:p>
            <a:pPr marL="0" indent="0">
              <a:buNone/>
            </a:pPr>
            <a:endParaRPr lang="en-US" dirty="0" smtClean="0"/>
          </a:p>
          <a:p>
            <a:pPr marL="0" indent="0">
              <a:buNone/>
            </a:pPr>
            <a:r>
              <a:rPr lang="en-US" dirty="0" smtClean="0"/>
              <a:t>The </a:t>
            </a:r>
            <a:r>
              <a:rPr lang="en-US" dirty="0">
                <a:hlinkClick r:id="rId9"/>
              </a:rPr>
              <a:t>Nez Perce County Jail</a:t>
            </a:r>
            <a:r>
              <a:rPr lang="en-US" dirty="0" smtClean="0"/>
              <a:t> confirmed that [the former Sac State professor], who gave an address in </a:t>
            </a:r>
            <a:r>
              <a:rPr lang="en-US" dirty="0">
                <a:hlinkClick r:id="rId10"/>
              </a:rPr>
              <a:t>Gulf Breeze,</a:t>
            </a:r>
            <a:r>
              <a:rPr lang="en-US" dirty="0" smtClean="0"/>
              <a:t> Fla., was booked into the jail on Dec. 26 on suspicion of indecent exposure, a misdemeanor.</a:t>
            </a:r>
          </a:p>
        </p:txBody>
      </p:sp>
    </p:spTree>
    <p:extLst>
      <p:ext uri="{BB962C8B-B14F-4D97-AF65-F5344CB8AC3E}">
        <p14:creationId xmlns:p14="http://schemas.microsoft.com/office/powerpoint/2010/main" val="18740623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Toby Tabasco continued</a:t>
            </a:r>
            <a:endParaRPr lang="en-US" dirty="0"/>
          </a:p>
        </p:txBody>
      </p:sp>
      <p:sp>
        <p:nvSpPr>
          <p:cNvPr id="3" name="Content Placeholder 2"/>
          <p:cNvSpPr>
            <a:spLocks noGrp="1"/>
          </p:cNvSpPr>
          <p:nvPr>
            <p:ph idx="1"/>
          </p:nvPr>
        </p:nvSpPr>
        <p:spPr/>
        <p:txBody>
          <a:bodyPr/>
          <a:lstStyle/>
          <a:p>
            <a:pPr marL="0" indent="0">
              <a:buNone/>
            </a:pPr>
            <a:r>
              <a:rPr lang="en-US" dirty="0" smtClean="0"/>
              <a:t>If Toby Tabasco had still been employed by CSU, could CSU have fired him?</a:t>
            </a:r>
          </a:p>
          <a:p>
            <a:pPr marL="0" indent="0">
              <a:buNone/>
            </a:pPr>
            <a:endParaRPr lang="en-US" dirty="0"/>
          </a:p>
        </p:txBody>
      </p:sp>
      <p:pic>
        <p:nvPicPr>
          <p:cNvPr id="9219" name="Picture 3" descr="C:\Users\Bernhard Rohrbacher\Dropbox\APC\Training Materials\Pictures\Tabasco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895599"/>
            <a:ext cx="4572000" cy="3486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1051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 Pisher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Cal State Northridge professor charged with allegedly urinating on colleague's office door</a:t>
            </a:r>
          </a:p>
          <a:p>
            <a:pPr marL="0" indent="0">
              <a:buNone/>
            </a:pPr>
            <a:r>
              <a:rPr lang="en-US" dirty="0" smtClean="0"/>
              <a:t>January 26, 2011 | 7:27pm</a:t>
            </a:r>
          </a:p>
          <a:p>
            <a:pPr marL="0" indent="0">
              <a:buNone/>
            </a:pPr>
            <a:endParaRPr lang="en-US" dirty="0" smtClean="0"/>
          </a:p>
          <a:p>
            <a:pPr marL="0" indent="0">
              <a:buNone/>
            </a:pPr>
            <a:r>
              <a:rPr lang="en-US" dirty="0" smtClean="0"/>
              <a:t>A Cal State Northridge math professor has been charged with urinating on a colleague's office door during a dispute between the two men.</a:t>
            </a:r>
          </a:p>
          <a:p>
            <a:pPr marL="0" indent="0">
              <a:buNone/>
            </a:pPr>
            <a:r>
              <a:rPr lang="en-US" dirty="0" smtClean="0"/>
              <a:t>[The professor] is facing two misdemeanor counts of urinating in a public place, according to a copy of a complaint filed in Superior Court.</a:t>
            </a:r>
          </a:p>
          <a:p>
            <a:pPr marL="0" indent="0">
              <a:buNone/>
            </a:pPr>
            <a:endParaRPr lang="en-US" dirty="0" smtClean="0"/>
          </a:p>
          <a:p>
            <a:pPr marL="0" indent="0">
              <a:buNone/>
            </a:pPr>
            <a:r>
              <a:rPr lang="en-US" dirty="0" smtClean="0"/>
              <a:t>[He] was allegedly captured in early December on videotape urinating on the door of another professor's office in Santa Susana Hall, according to authorities. School officials had concealed a camera nearby after discovering puddles of what they thought was urine at the professor's door.</a:t>
            </a:r>
          </a:p>
          <a:p>
            <a:pPr marL="0" indent="0">
              <a:buNone/>
            </a:pPr>
            <a:endParaRPr lang="en-US" dirty="0"/>
          </a:p>
        </p:txBody>
      </p:sp>
    </p:spTree>
    <p:extLst>
      <p:ext uri="{BB962C8B-B14F-4D97-AF65-F5344CB8AC3E}">
        <p14:creationId xmlns:p14="http://schemas.microsoft.com/office/powerpoint/2010/main" val="20991118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 Pisher continued</a:t>
            </a:r>
            <a:endParaRPr lang="en-US" dirty="0"/>
          </a:p>
        </p:txBody>
      </p:sp>
      <p:sp>
        <p:nvSpPr>
          <p:cNvPr id="3" name="Content Placeholder 2"/>
          <p:cNvSpPr>
            <a:spLocks noGrp="1"/>
          </p:cNvSpPr>
          <p:nvPr>
            <p:ph idx="1"/>
          </p:nvPr>
        </p:nvSpPr>
        <p:spPr/>
        <p:txBody>
          <a:bodyPr/>
          <a:lstStyle/>
          <a:p>
            <a:pPr marL="0" indent="0">
              <a:buNone/>
            </a:pPr>
            <a:r>
              <a:rPr lang="en-US" dirty="0" smtClean="0"/>
              <a:t>Assuming that urinating in a public place is not a crime indicating moral turpitude, is Peter Pisher’s job safe?</a:t>
            </a:r>
            <a:endParaRPr lang="en-US" dirty="0"/>
          </a:p>
        </p:txBody>
      </p:sp>
      <p:pic>
        <p:nvPicPr>
          <p:cNvPr id="10242" name="Picture 2" descr="C:\Users\Bernhard Rohrbacher\Dropbox\APC\Training Materials\Pictures\menneken pi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276599"/>
            <a:ext cx="2314575" cy="3062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585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Weingarten</a:t>
            </a:r>
            <a:r>
              <a:rPr lang="en-US" dirty="0" smtClean="0"/>
              <a:t> Right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 </a:t>
            </a:r>
            <a:r>
              <a:rPr lang="en-US" dirty="0"/>
              <a:t>must </a:t>
            </a:r>
            <a:r>
              <a:rPr lang="en-US" i="1" dirty="0"/>
              <a:t>reasonably believe</a:t>
            </a:r>
            <a:r>
              <a:rPr lang="en-US" dirty="0"/>
              <a:t> investigation will result in discipline</a:t>
            </a:r>
          </a:p>
          <a:p>
            <a:r>
              <a:rPr lang="en-US" dirty="0" smtClean="0"/>
              <a:t>Investigator does not have to </a:t>
            </a:r>
            <a:r>
              <a:rPr lang="en-US" i="1" dirty="0" smtClean="0"/>
              <a:t>offer</a:t>
            </a:r>
            <a:r>
              <a:rPr lang="en-US" dirty="0" smtClean="0"/>
              <a:t> union representation</a:t>
            </a:r>
          </a:p>
          <a:p>
            <a:r>
              <a:rPr lang="en-US" dirty="0" smtClean="0"/>
              <a:t>You must </a:t>
            </a:r>
            <a:r>
              <a:rPr lang="en-US" i="1" dirty="0" smtClean="0"/>
              <a:t>request</a:t>
            </a:r>
            <a:r>
              <a:rPr lang="en-US" dirty="0" smtClean="0"/>
              <a:t> union representation</a:t>
            </a:r>
          </a:p>
          <a:p>
            <a:r>
              <a:rPr lang="en-US" dirty="0"/>
              <a:t>If you request but are </a:t>
            </a:r>
            <a:r>
              <a:rPr lang="en-US" i="1" dirty="0"/>
              <a:t>denied</a:t>
            </a:r>
            <a:r>
              <a:rPr lang="en-US" dirty="0"/>
              <a:t> </a:t>
            </a:r>
            <a:r>
              <a:rPr lang="en-US" dirty="0" smtClean="0"/>
              <a:t>union representation</a:t>
            </a:r>
            <a:r>
              <a:rPr lang="en-US" dirty="0"/>
              <a:t>, you can </a:t>
            </a:r>
            <a:r>
              <a:rPr lang="en-US" i="1" dirty="0"/>
              <a:t>refuse</a:t>
            </a:r>
            <a:r>
              <a:rPr lang="en-US" dirty="0"/>
              <a:t> to answer questions </a:t>
            </a:r>
            <a:endParaRPr lang="en-US" dirty="0" smtClean="0"/>
          </a:p>
          <a:p>
            <a:r>
              <a:rPr lang="en-US" dirty="0" smtClean="0"/>
              <a:t>If you talk, you </a:t>
            </a:r>
            <a:r>
              <a:rPr lang="en-US" i="1" dirty="0" smtClean="0"/>
              <a:t>waive </a:t>
            </a:r>
            <a:r>
              <a:rPr lang="en-US" dirty="0" smtClean="0"/>
              <a:t>your right to representation</a:t>
            </a:r>
          </a:p>
        </p:txBody>
      </p:sp>
    </p:spTree>
    <p:extLst>
      <p:ext uri="{BB962C8B-B14F-4D97-AF65-F5344CB8AC3E}">
        <p14:creationId xmlns:p14="http://schemas.microsoft.com/office/powerpoint/2010/main" val="3118721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Weingarten </a:t>
            </a:r>
            <a:r>
              <a:rPr lang="en-US" dirty="0" smtClean="0"/>
              <a:t>Right continued</a:t>
            </a:r>
            <a:endParaRPr lang="en-US" i="1" dirty="0"/>
          </a:p>
        </p:txBody>
      </p:sp>
      <p:sp>
        <p:nvSpPr>
          <p:cNvPr id="3" name="Content Placeholder 2"/>
          <p:cNvSpPr>
            <a:spLocks noGrp="1"/>
          </p:cNvSpPr>
          <p:nvPr>
            <p:ph idx="1"/>
          </p:nvPr>
        </p:nvSpPr>
        <p:spPr/>
        <p:txBody>
          <a:bodyPr/>
          <a:lstStyle/>
          <a:p>
            <a:pPr marL="0" indent="0">
              <a:buNone/>
            </a:pPr>
            <a:r>
              <a:rPr lang="en-US" dirty="0" smtClean="0"/>
              <a:t>Employees do </a:t>
            </a:r>
            <a:r>
              <a:rPr lang="en-US" i="1" dirty="0" smtClean="0"/>
              <a:t>not</a:t>
            </a:r>
            <a:r>
              <a:rPr lang="en-US" dirty="0" smtClean="0"/>
              <a:t> have a right to union representation in “run-of-the-mill shop-floor conversations such as, for example, the giving of”</a:t>
            </a:r>
          </a:p>
          <a:p>
            <a:r>
              <a:rPr lang="en-US" dirty="0" smtClean="0"/>
              <a:t>“instructions or”</a:t>
            </a:r>
          </a:p>
          <a:p>
            <a:r>
              <a:rPr lang="en-US" dirty="0" smtClean="0"/>
              <a:t>“training or”</a:t>
            </a:r>
          </a:p>
          <a:p>
            <a:r>
              <a:rPr lang="en-US" dirty="0" smtClean="0"/>
              <a:t>“needed corrections of work techniques.”</a:t>
            </a:r>
          </a:p>
          <a:p>
            <a:pPr marL="0" indent="0">
              <a:buNone/>
            </a:pPr>
            <a:r>
              <a:rPr lang="en-US" i="1" dirty="0" smtClean="0"/>
              <a:t>NLRB v. Weingarten</a:t>
            </a:r>
            <a:r>
              <a:rPr lang="en-US" dirty="0" smtClean="0"/>
              <a:t>, 420 U.S. 251, 257-58 (1975)</a:t>
            </a:r>
            <a:endParaRPr lang="en-US" i="1" dirty="0"/>
          </a:p>
        </p:txBody>
      </p:sp>
    </p:spTree>
    <p:extLst>
      <p:ext uri="{BB962C8B-B14F-4D97-AF65-F5344CB8AC3E}">
        <p14:creationId xmlns:p14="http://schemas.microsoft.com/office/powerpoint/2010/main" val="3340527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Weingarten </a:t>
            </a:r>
            <a:r>
              <a:rPr lang="en-US" dirty="0" smtClean="0"/>
              <a:t>Right continued</a:t>
            </a:r>
            <a:endParaRPr lang="en-US" i="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a:t>“If this discussion could in any way lead to my being disciplined or terminated, or affect my personal working condition, I respectfully request that my union steward, representative, or officer be present at the meeting. Without representation, I choose not to answer any questions.”</a:t>
            </a:r>
          </a:p>
        </p:txBody>
      </p:sp>
    </p:spTree>
    <p:extLst>
      <p:ext uri="{BB962C8B-B14F-4D97-AF65-F5344CB8AC3E}">
        <p14:creationId xmlns:p14="http://schemas.microsoft.com/office/powerpoint/2010/main" val="1404170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Weingarten </a:t>
            </a:r>
            <a:r>
              <a:rPr lang="en-US" dirty="0" smtClean="0"/>
              <a:t>Right continued</a:t>
            </a:r>
            <a:endParaRPr lang="en-US" i="1" dirty="0"/>
          </a:p>
        </p:txBody>
      </p:sp>
      <p:sp>
        <p:nvSpPr>
          <p:cNvPr id="3" name="Content Placeholder 2"/>
          <p:cNvSpPr>
            <a:spLocks noGrp="1"/>
          </p:cNvSpPr>
          <p:nvPr>
            <p:ph idx="1"/>
          </p:nvPr>
        </p:nvSpPr>
        <p:spPr/>
        <p:txBody>
          <a:bodyPr/>
          <a:lstStyle/>
          <a:p>
            <a:pPr marL="0" indent="0">
              <a:buNone/>
            </a:pPr>
            <a:r>
              <a:rPr lang="en-US" dirty="0" smtClean="0"/>
              <a:t>Six Words of Advice:</a:t>
            </a:r>
          </a:p>
          <a:p>
            <a:pPr marL="0" indent="0">
              <a:buNone/>
            </a:pPr>
            <a:endParaRPr lang="en-US" dirty="0"/>
          </a:p>
          <a:p>
            <a:pPr marL="0" indent="0" algn="ctr">
              <a:buNone/>
            </a:pPr>
            <a:r>
              <a:rPr lang="en-US" sz="5400" dirty="0" smtClean="0"/>
              <a:t>“Shut Up, Shut Up, Shut Up”</a:t>
            </a:r>
            <a:endParaRPr lang="en-US" sz="5400" dirty="0"/>
          </a:p>
        </p:txBody>
      </p:sp>
    </p:spTree>
    <p:extLst>
      <p:ext uri="{BB962C8B-B14F-4D97-AF65-F5344CB8AC3E}">
        <p14:creationId xmlns:p14="http://schemas.microsoft.com/office/powerpoint/2010/main" val="3288548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i="1" dirty="0" smtClean="0"/>
              <a:t>Weingarten</a:t>
            </a:r>
            <a:r>
              <a:rPr lang="en-US" dirty="0" smtClean="0"/>
              <a:t> Right continued</a:t>
            </a:r>
            <a:endParaRPr lang="en-US" i="1" dirty="0"/>
          </a:p>
        </p:txBody>
      </p:sp>
      <p:pic>
        <p:nvPicPr>
          <p:cNvPr id="1027" name="Picture 3" descr="C:\Users\Bernhard Rohrbacher\Dropbox\APC\Training Materials\Pictures\discipline 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447800"/>
            <a:ext cx="502920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107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8928</TotalTime>
  <Words>1831</Words>
  <Application>Microsoft Office PowerPoint</Application>
  <PresentationFormat>On-screen Show (4:3)</PresentationFormat>
  <Paragraphs>167</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“This Can’t Be Happening to Me”</vt:lpstr>
      <vt:lpstr>Topics Covered</vt:lpstr>
      <vt:lpstr>It Happens More Often Than You Think</vt:lpstr>
      <vt:lpstr>Weingarten Right</vt:lpstr>
      <vt:lpstr>Weingarten Right continued</vt:lpstr>
      <vt:lpstr>Weingarten Right continued</vt:lpstr>
      <vt:lpstr>Weingarten Right continued</vt:lpstr>
      <vt:lpstr>Weingarten Right continued</vt:lpstr>
      <vt:lpstr>Weingarten Right continued</vt:lpstr>
      <vt:lpstr>Zipper-Lips Sandy</vt:lpstr>
      <vt:lpstr>Zipper-Lips Sandy continued</vt:lpstr>
      <vt:lpstr>Blabber-Mouth Billie</vt:lpstr>
      <vt:lpstr>Blabber-Mouth Billie continued</vt:lpstr>
      <vt:lpstr>Scaredy-Cat Scottie</vt:lpstr>
      <vt:lpstr>Scaredy-Cat Scottie continued</vt:lpstr>
      <vt:lpstr>Reprimands</vt:lpstr>
      <vt:lpstr>Reprimands continued</vt:lpstr>
      <vt:lpstr>Reprimands continued</vt:lpstr>
      <vt:lpstr>Reprimands Continued</vt:lpstr>
      <vt:lpstr>Reprimands continued</vt:lpstr>
      <vt:lpstr>Reprimands continued</vt:lpstr>
      <vt:lpstr>Reprimands continued</vt:lpstr>
      <vt:lpstr>Reprimands continued</vt:lpstr>
      <vt:lpstr>Dismissals, Demotions,  Suspensions w/o Pay</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Dismissals, Demotions, Suspensions w/o Pay continued</vt:lpstr>
      <vt:lpstr>The Seven Tests of Just Cause</vt:lpstr>
      <vt:lpstr>Just Cause continued</vt:lpstr>
      <vt:lpstr>Remember:</vt:lpstr>
      <vt:lpstr>Toby Tabasco</vt:lpstr>
      <vt:lpstr>Toby Tabasco continued</vt:lpstr>
      <vt:lpstr>Peter Pisher</vt:lpstr>
      <vt:lpstr>Peter Pisher continued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Bernhard Rohrbacher</dc:creator>
  <cp:lastModifiedBy>Bernhard Rohrbacher</cp:lastModifiedBy>
  <cp:revision>41</cp:revision>
  <dcterms:created xsi:type="dcterms:W3CDTF">2012-04-12T00:34:44Z</dcterms:created>
  <dcterms:modified xsi:type="dcterms:W3CDTF">2013-04-29T22:11:47Z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